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70" r:id="rId5"/>
    <p:sldId id="269" r:id="rId6"/>
    <p:sldId id="268" r:id="rId7"/>
    <p:sldId id="261" r:id="rId8"/>
    <p:sldId id="258" r:id="rId9"/>
    <p:sldId id="263" r:id="rId10"/>
    <p:sldId id="266" r:id="rId11"/>
    <p:sldId id="272" r:id="rId1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4F4E"/>
    <a:srgbClr val="D73433"/>
    <a:srgbClr val="4A4B4C"/>
    <a:srgbClr val="636162"/>
    <a:srgbClr val="E7E7E8"/>
    <a:srgbClr val="ECD1D0"/>
    <a:srgbClr val="505051"/>
    <a:srgbClr val="DA4847"/>
    <a:srgbClr val="D6302F"/>
    <a:srgbClr val="F7D6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84" autoAdjust="0"/>
    <p:restoredTop sz="94660"/>
  </p:normalViewPr>
  <p:slideViewPr>
    <p:cSldViewPr snapToGrid="0">
      <p:cViewPr>
        <p:scale>
          <a:sx n="98" d="100"/>
          <a:sy n="98" d="100"/>
        </p:scale>
        <p:origin x="675" y="-318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3824956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2651007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zh-TW" altLang="en-US"/>
              <a:t>按一下以編輯母片標題樣式</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4159067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2299773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4" name="Content Placeholder 3"/>
          <p:cNvSpPr>
            <a:spLocks noGrp="1"/>
          </p:cNvSpPr>
          <p:nvPr>
            <p:ph sz="half" idx="2"/>
          </p:nvPr>
        </p:nvSpPr>
        <p:spPr>
          <a:xfrm>
            <a:off x="472381" y="3618442"/>
            <a:ext cx="2901255" cy="532218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6" name="Content Placeholder 5"/>
          <p:cNvSpPr>
            <a:spLocks noGrp="1"/>
          </p:cNvSpPr>
          <p:nvPr>
            <p:ph sz="quarter" idx="4"/>
          </p:nvPr>
        </p:nvSpPr>
        <p:spPr>
          <a:xfrm>
            <a:off x="3471863" y="3618442"/>
            <a:ext cx="2915543" cy="532218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1907982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634828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1429889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318705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2411208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3226942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1162463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075A62B-FE78-447A-80E0-BDA0CA93935E}" type="datetimeFigureOut">
              <a:rPr lang="zh-TW" altLang="en-US" smtClean="0"/>
              <a:t>2024/2/22</a:t>
            </a:fld>
            <a:endParaRPr lang="zh-TW"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848707E-F19A-4ADC-80FF-A9BF60069B77}" type="slidenum">
              <a:rPr lang="zh-TW" altLang="en-US" smtClean="0"/>
              <a:t>‹#›</a:t>
            </a:fld>
            <a:endParaRPr lang="zh-TW" altLang="en-US"/>
          </a:p>
        </p:txBody>
      </p:sp>
    </p:spTree>
    <p:extLst>
      <p:ext uri="{BB962C8B-B14F-4D97-AF65-F5344CB8AC3E}">
        <p14:creationId xmlns:p14="http://schemas.microsoft.com/office/powerpoint/2010/main" val="33453590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9DB7211B-40EE-876C-CC94-A8ED0773C828}"/>
              </a:ext>
            </a:extLst>
          </p:cNvPr>
          <p:cNvPicPr>
            <a:picLocks noChangeAspect="1"/>
          </p:cNvPicPr>
          <p:nvPr/>
        </p:nvPicPr>
        <p:blipFill>
          <a:blip r:embed="rId2"/>
          <a:stretch>
            <a:fillRect/>
          </a:stretch>
        </p:blipFill>
        <p:spPr>
          <a:xfrm>
            <a:off x="0" y="0"/>
            <a:ext cx="6858000" cy="4706944"/>
          </a:xfrm>
          <a:prstGeom prst="rect">
            <a:avLst/>
          </a:prstGeom>
        </p:spPr>
      </p:pic>
      <p:pic>
        <p:nvPicPr>
          <p:cNvPr id="9" name="圖片 8">
            <a:extLst>
              <a:ext uri="{FF2B5EF4-FFF2-40B4-BE49-F238E27FC236}">
                <a16:creationId xmlns:a16="http://schemas.microsoft.com/office/drawing/2014/main" id="{68036626-E1CD-E783-26AE-34CBA10A90AA}"/>
              </a:ext>
            </a:extLst>
          </p:cNvPr>
          <p:cNvPicPr>
            <a:picLocks noChangeAspect="1"/>
          </p:cNvPicPr>
          <p:nvPr/>
        </p:nvPicPr>
        <p:blipFill>
          <a:blip r:embed="rId3"/>
          <a:stretch>
            <a:fillRect/>
          </a:stretch>
        </p:blipFill>
        <p:spPr>
          <a:xfrm>
            <a:off x="0" y="4705048"/>
            <a:ext cx="6858000" cy="5200952"/>
          </a:xfrm>
          <a:prstGeom prst="rect">
            <a:avLst/>
          </a:prstGeom>
        </p:spPr>
      </p:pic>
      <p:sp>
        <p:nvSpPr>
          <p:cNvPr id="17" name="文字方塊 16">
            <a:extLst>
              <a:ext uri="{FF2B5EF4-FFF2-40B4-BE49-F238E27FC236}">
                <a16:creationId xmlns:a16="http://schemas.microsoft.com/office/drawing/2014/main" id="{78076461-2AD5-0879-890A-076764904640}"/>
              </a:ext>
            </a:extLst>
          </p:cNvPr>
          <p:cNvSpPr txBox="1"/>
          <p:nvPr/>
        </p:nvSpPr>
        <p:spPr>
          <a:xfrm>
            <a:off x="238760" y="1934244"/>
            <a:ext cx="1427480" cy="276999"/>
          </a:xfrm>
          <a:prstGeom prst="rect">
            <a:avLst/>
          </a:prstGeom>
          <a:solidFill>
            <a:schemeClr val="bg1"/>
          </a:solidFill>
        </p:spPr>
        <p:txBody>
          <a:bodyPr wrap="square">
            <a:spAutoFit/>
          </a:bodyPr>
          <a:lstStyle/>
          <a:p>
            <a:pPr algn="ctr"/>
            <a:r>
              <a:rPr lang="ja-JP" altLang="en-US" sz="1200" b="1" dirty="0"/>
              <a:t>システム概要 </a:t>
            </a:r>
            <a:endParaRPr lang="en-US" altLang="ja-JP" sz="1200" b="1" dirty="0"/>
          </a:p>
        </p:txBody>
      </p:sp>
      <p:sp>
        <p:nvSpPr>
          <p:cNvPr id="19" name="文字方塊 18">
            <a:extLst>
              <a:ext uri="{FF2B5EF4-FFF2-40B4-BE49-F238E27FC236}">
                <a16:creationId xmlns:a16="http://schemas.microsoft.com/office/drawing/2014/main" id="{C8380317-BA92-65C1-E919-0DAA9682D919}"/>
              </a:ext>
            </a:extLst>
          </p:cNvPr>
          <p:cNvSpPr txBox="1"/>
          <p:nvPr/>
        </p:nvSpPr>
        <p:spPr>
          <a:xfrm>
            <a:off x="406908" y="4085561"/>
            <a:ext cx="3372612" cy="461665"/>
          </a:xfrm>
          <a:prstGeom prst="rect">
            <a:avLst/>
          </a:prstGeom>
          <a:solidFill>
            <a:schemeClr val="bg1"/>
          </a:solidFill>
        </p:spPr>
        <p:txBody>
          <a:bodyPr wrap="square">
            <a:spAutoFit/>
          </a:bodyPr>
          <a:lstStyle/>
          <a:p>
            <a:pPr algn="l"/>
            <a:r>
              <a:rPr lang="ja-JP" altLang="en-US" sz="800" b="1" i="0" dirty="0">
                <a:solidFill>
                  <a:srgbClr val="374151"/>
                </a:solidFill>
                <a:effectLst/>
                <a:latin typeface="Söhne"/>
              </a:rPr>
              <a:t>電気および機械インフラストラクチャの熱モニタリング分野の世界的なリーダーとして、私たちは独自の</a:t>
            </a:r>
            <a:r>
              <a:rPr lang="zh-TW" altLang="en-US" sz="800" b="1" i="0" dirty="0">
                <a:solidFill>
                  <a:srgbClr val="374151"/>
                </a:solidFill>
                <a:effectLst/>
                <a:latin typeface="Söhne"/>
              </a:rPr>
              <a:t> </a:t>
            </a:r>
            <a:r>
              <a:rPr lang="en-US" altLang="ja-JP" sz="800" b="1" i="0" dirty="0" err="1">
                <a:solidFill>
                  <a:srgbClr val="374151"/>
                </a:solidFill>
                <a:effectLst/>
                <a:latin typeface="Söhne"/>
              </a:rPr>
              <a:t>Exertherm</a:t>
            </a:r>
            <a:r>
              <a:rPr lang="en-US" altLang="ja-JP" sz="800" b="1" i="0" dirty="0">
                <a:solidFill>
                  <a:srgbClr val="374151"/>
                </a:solidFill>
                <a:effectLst/>
                <a:latin typeface="Söhne"/>
              </a:rPr>
              <a:t> MCC</a:t>
            </a:r>
            <a:r>
              <a:rPr lang="zh-TW" altLang="en-US" sz="800" b="1" i="0" dirty="0">
                <a:solidFill>
                  <a:srgbClr val="374151"/>
                </a:solidFill>
                <a:effectLst/>
                <a:latin typeface="Söhne"/>
              </a:rPr>
              <a:t> </a:t>
            </a:r>
            <a:r>
              <a:rPr lang="ja-JP" altLang="en-US" sz="800" b="1" i="0" dirty="0">
                <a:solidFill>
                  <a:srgbClr val="374151"/>
                </a:solidFill>
                <a:effectLst/>
                <a:latin typeface="Söhne"/>
              </a:rPr>
              <a:t>温度モニタリングソリューションを開発しました。</a:t>
            </a:r>
          </a:p>
        </p:txBody>
      </p:sp>
      <p:sp>
        <p:nvSpPr>
          <p:cNvPr id="29" name="矩形: 圓角 28">
            <a:extLst>
              <a:ext uri="{FF2B5EF4-FFF2-40B4-BE49-F238E27FC236}">
                <a16:creationId xmlns:a16="http://schemas.microsoft.com/office/drawing/2014/main" id="{95D69277-E8A8-1E8B-479B-C5C0BCBF6F8B}"/>
              </a:ext>
            </a:extLst>
          </p:cNvPr>
          <p:cNvSpPr/>
          <p:nvPr/>
        </p:nvSpPr>
        <p:spPr>
          <a:xfrm>
            <a:off x="666750" y="3200884"/>
            <a:ext cx="2193290" cy="209200"/>
          </a:xfrm>
          <a:prstGeom prst="roundRect">
            <a:avLst/>
          </a:prstGeom>
          <a:solidFill>
            <a:srgbClr val="E26F6E"/>
          </a:solidFill>
          <a:ln>
            <a:solidFill>
              <a:srgbClr val="E26F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700" b="1" i="0" dirty="0">
                <a:solidFill>
                  <a:schemeClr val="bg1"/>
                </a:solidFill>
                <a:effectLst/>
                <a:latin typeface="Söhne"/>
              </a:rPr>
              <a:t>スプリング式コネクタ（クランプ）の長期的な老化に関連しています </a:t>
            </a:r>
            <a:endParaRPr lang="en-US" altLang="ja-JP" sz="700" b="1" i="0" dirty="0">
              <a:solidFill>
                <a:schemeClr val="bg1"/>
              </a:solidFill>
              <a:effectLst/>
              <a:latin typeface="Söhne"/>
            </a:endParaRPr>
          </a:p>
        </p:txBody>
      </p:sp>
      <p:sp>
        <p:nvSpPr>
          <p:cNvPr id="30" name="矩形: 圓角 29">
            <a:extLst>
              <a:ext uri="{FF2B5EF4-FFF2-40B4-BE49-F238E27FC236}">
                <a16:creationId xmlns:a16="http://schemas.microsoft.com/office/drawing/2014/main" id="{433B2E3E-5F18-FC20-527D-674698559940}"/>
              </a:ext>
            </a:extLst>
          </p:cNvPr>
          <p:cNvSpPr/>
          <p:nvPr/>
        </p:nvSpPr>
        <p:spPr>
          <a:xfrm>
            <a:off x="666750" y="2926985"/>
            <a:ext cx="2193290" cy="209200"/>
          </a:xfrm>
          <a:prstGeom prst="roundRect">
            <a:avLst/>
          </a:prstGeom>
          <a:solidFill>
            <a:srgbClr val="7F7F7F"/>
          </a:solidFill>
          <a:ln>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ジョイントへの長期的な熱循環の影響</a:t>
            </a:r>
            <a:endParaRPr lang="en-US" altLang="ja-JP" sz="700" b="1" i="0" dirty="0">
              <a:solidFill>
                <a:schemeClr val="bg1"/>
              </a:solidFill>
              <a:effectLst/>
              <a:latin typeface="Söhne"/>
            </a:endParaRPr>
          </a:p>
        </p:txBody>
      </p:sp>
      <p:sp>
        <p:nvSpPr>
          <p:cNvPr id="31" name="矩形: 圓角 30">
            <a:extLst>
              <a:ext uri="{FF2B5EF4-FFF2-40B4-BE49-F238E27FC236}">
                <a16:creationId xmlns:a16="http://schemas.microsoft.com/office/drawing/2014/main" id="{7F00C09B-BC7A-76E8-525A-22AA5EC33B7C}"/>
              </a:ext>
            </a:extLst>
          </p:cNvPr>
          <p:cNvSpPr/>
          <p:nvPr/>
        </p:nvSpPr>
        <p:spPr>
          <a:xfrm>
            <a:off x="666750" y="3475688"/>
            <a:ext cx="2193290" cy="209200"/>
          </a:xfrm>
          <a:prstGeom prst="roundRect">
            <a:avLst/>
          </a:prstGeom>
          <a:solidFill>
            <a:srgbClr val="7F7F7F"/>
          </a:solidFill>
          <a:ln>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大量の端子負荷によるさまざまな異常現象の発生 </a:t>
            </a:r>
            <a:endParaRPr lang="en-US" altLang="ja-JP" sz="700" b="1" i="0" dirty="0">
              <a:solidFill>
                <a:schemeClr val="bg1"/>
              </a:solidFill>
              <a:effectLst/>
              <a:latin typeface="Söhne"/>
            </a:endParaRPr>
          </a:p>
        </p:txBody>
      </p:sp>
      <p:sp>
        <p:nvSpPr>
          <p:cNvPr id="32" name="矩形: 圓角 31">
            <a:extLst>
              <a:ext uri="{FF2B5EF4-FFF2-40B4-BE49-F238E27FC236}">
                <a16:creationId xmlns:a16="http://schemas.microsoft.com/office/drawing/2014/main" id="{B629E2BE-D523-0F9C-8A1B-E160F5C869C0}"/>
              </a:ext>
            </a:extLst>
          </p:cNvPr>
          <p:cNvSpPr/>
          <p:nvPr/>
        </p:nvSpPr>
        <p:spPr>
          <a:xfrm>
            <a:off x="666750" y="3751762"/>
            <a:ext cx="2193290" cy="209200"/>
          </a:xfrm>
          <a:prstGeom prst="roundRect">
            <a:avLst/>
          </a:prstGeom>
          <a:solidFill>
            <a:srgbClr val="E26F6E"/>
          </a:solidFill>
          <a:ln>
            <a:solidFill>
              <a:srgbClr val="E26F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さまざまな人為的な操作ミスによるもの</a:t>
            </a:r>
            <a:endParaRPr lang="en-US" altLang="ja-JP" sz="700" b="1" i="0" dirty="0">
              <a:solidFill>
                <a:schemeClr val="bg1"/>
              </a:solidFill>
              <a:effectLst/>
              <a:latin typeface="Söhne"/>
            </a:endParaRPr>
          </a:p>
        </p:txBody>
      </p:sp>
      <p:sp>
        <p:nvSpPr>
          <p:cNvPr id="33" name="文字方塊 32">
            <a:extLst>
              <a:ext uri="{FF2B5EF4-FFF2-40B4-BE49-F238E27FC236}">
                <a16:creationId xmlns:a16="http://schemas.microsoft.com/office/drawing/2014/main" id="{F4924383-DE0D-FF98-D3D7-114CF86456F5}"/>
              </a:ext>
            </a:extLst>
          </p:cNvPr>
          <p:cNvSpPr txBox="1"/>
          <p:nvPr/>
        </p:nvSpPr>
        <p:spPr>
          <a:xfrm>
            <a:off x="5430520" y="4100949"/>
            <a:ext cx="1132840" cy="215444"/>
          </a:xfrm>
          <a:prstGeom prst="rect">
            <a:avLst/>
          </a:prstGeom>
          <a:solidFill>
            <a:schemeClr val="bg1"/>
          </a:solidFill>
        </p:spPr>
        <p:txBody>
          <a:bodyPr wrap="square">
            <a:spAutoFit/>
          </a:bodyPr>
          <a:lstStyle/>
          <a:p>
            <a:pPr algn="l"/>
            <a:endParaRPr lang="ja-JP" altLang="en-US" sz="800" b="1" i="0" dirty="0">
              <a:solidFill>
                <a:srgbClr val="374151"/>
              </a:solidFill>
              <a:effectLst/>
              <a:latin typeface="+mn-ea"/>
            </a:endParaRPr>
          </a:p>
        </p:txBody>
      </p:sp>
      <p:sp>
        <p:nvSpPr>
          <p:cNvPr id="34" name="文字方塊 33">
            <a:extLst>
              <a:ext uri="{FF2B5EF4-FFF2-40B4-BE49-F238E27FC236}">
                <a16:creationId xmlns:a16="http://schemas.microsoft.com/office/drawing/2014/main" id="{3AB9E9A9-17B3-9CF9-E781-2DBD6214293E}"/>
              </a:ext>
            </a:extLst>
          </p:cNvPr>
          <p:cNvSpPr txBox="1"/>
          <p:nvPr/>
        </p:nvSpPr>
        <p:spPr>
          <a:xfrm>
            <a:off x="5402580" y="4059486"/>
            <a:ext cx="1188720" cy="338554"/>
          </a:xfrm>
          <a:prstGeom prst="rect">
            <a:avLst/>
          </a:prstGeom>
          <a:noFill/>
        </p:spPr>
        <p:txBody>
          <a:bodyPr wrap="square">
            <a:spAutoFit/>
          </a:bodyPr>
          <a:lstStyle/>
          <a:p>
            <a:pPr algn="l"/>
            <a:r>
              <a:rPr lang="en-US" altLang="ja-JP" sz="800" b="1" i="0" dirty="0">
                <a:solidFill>
                  <a:srgbClr val="374151"/>
                </a:solidFill>
                <a:effectLst/>
                <a:latin typeface="+mn-ea"/>
              </a:rPr>
              <a:t>MCC '</a:t>
            </a:r>
            <a:r>
              <a:rPr lang="ja-JP" altLang="en-US" sz="800" b="1" i="0" dirty="0">
                <a:solidFill>
                  <a:srgbClr val="374151"/>
                </a:solidFill>
                <a:effectLst/>
                <a:latin typeface="+mn-ea"/>
              </a:rPr>
              <a:t>インドロワー</a:t>
            </a:r>
            <a:r>
              <a:rPr lang="en-US" altLang="ja-JP" sz="800" b="1" i="0" dirty="0">
                <a:solidFill>
                  <a:srgbClr val="374151"/>
                </a:solidFill>
                <a:effectLst/>
                <a:latin typeface="+mn-ea"/>
              </a:rPr>
              <a:t>’ </a:t>
            </a:r>
            <a:r>
              <a:rPr lang="ja-JP" altLang="en-US" sz="800" b="1" i="0" dirty="0">
                <a:solidFill>
                  <a:srgbClr val="374151"/>
                </a:solidFill>
                <a:effectLst/>
                <a:latin typeface="+mn-ea"/>
              </a:rPr>
              <a:t>熱モニタリング</a:t>
            </a:r>
          </a:p>
        </p:txBody>
      </p:sp>
      <p:sp>
        <p:nvSpPr>
          <p:cNvPr id="36" name="文字方塊 35">
            <a:extLst>
              <a:ext uri="{FF2B5EF4-FFF2-40B4-BE49-F238E27FC236}">
                <a16:creationId xmlns:a16="http://schemas.microsoft.com/office/drawing/2014/main" id="{86787A36-7F9C-52CF-9810-625C4B825478}"/>
              </a:ext>
            </a:extLst>
          </p:cNvPr>
          <p:cNvSpPr txBox="1"/>
          <p:nvPr/>
        </p:nvSpPr>
        <p:spPr>
          <a:xfrm>
            <a:off x="549639" y="999164"/>
            <a:ext cx="2427511" cy="338554"/>
          </a:xfrm>
          <a:prstGeom prst="rect">
            <a:avLst/>
          </a:prstGeom>
          <a:solidFill>
            <a:srgbClr val="D6302F"/>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p:txBody>
      </p:sp>
      <p:sp>
        <p:nvSpPr>
          <p:cNvPr id="37" name="文字方塊 36">
            <a:extLst>
              <a:ext uri="{FF2B5EF4-FFF2-40B4-BE49-F238E27FC236}">
                <a16:creationId xmlns:a16="http://schemas.microsoft.com/office/drawing/2014/main" id="{FC48D868-87E4-EB34-3B3D-C49BF4FEFECD}"/>
              </a:ext>
            </a:extLst>
          </p:cNvPr>
          <p:cNvSpPr txBox="1"/>
          <p:nvPr/>
        </p:nvSpPr>
        <p:spPr>
          <a:xfrm>
            <a:off x="569864" y="976973"/>
            <a:ext cx="2488296" cy="461665"/>
          </a:xfrm>
          <a:prstGeom prst="rect">
            <a:avLst/>
          </a:prstGeom>
          <a:noFill/>
        </p:spPr>
        <p:txBody>
          <a:bodyPr wrap="square">
            <a:spAutoFit/>
          </a:bodyPr>
          <a:lstStyle/>
          <a:p>
            <a:pPr algn="l"/>
            <a:r>
              <a:rPr lang="ja-JP" altLang="en-US" sz="1200" b="1" i="0" dirty="0">
                <a:solidFill>
                  <a:schemeClr val="bg1"/>
                </a:solidFill>
                <a:effectLst/>
                <a:latin typeface="Söhne"/>
              </a:rPr>
              <a:t>温度モニタリングソリューション </a:t>
            </a:r>
            <a:r>
              <a:rPr lang="en-US" altLang="zh-TW" sz="1200" b="1" i="0" dirty="0">
                <a:solidFill>
                  <a:schemeClr val="bg1"/>
                </a:solidFill>
                <a:effectLst/>
                <a:latin typeface="Söhne"/>
              </a:rPr>
              <a:t>(MMS)</a:t>
            </a:r>
            <a:endParaRPr lang="ja-JP" altLang="en-US" sz="1200" b="1" i="0" dirty="0">
              <a:solidFill>
                <a:schemeClr val="bg1"/>
              </a:solidFill>
              <a:effectLst/>
              <a:latin typeface="+mn-ea"/>
            </a:endParaRPr>
          </a:p>
        </p:txBody>
      </p:sp>
      <p:sp>
        <p:nvSpPr>
          <p:cNvPr id="40" name="文字方塊 39">
            <a:extLst>
              <a:ext uri="{FF2B5EF4-FFF2-40B4-BE49-F238E27FC236}">
                <a16:creationId xmlns:a16="http://schemas.microsoft.com/office/drawing/2014/main" id="{1B077EDA-F79A-6AC4-6BE4-45062CB6B151}"/>
              </a:ext>
            </a:extLst>
          </p:cNvPr>
          <p:cNvSpPr txBox="1"/>
          <p:nvPr/>
        </p:nvSpPr>
        <p:spPr>
          <a:xfrm>
            <a:off x="238760" y="7620808"/>
            <a:ext cx="1427480" cy="276999"/>
          </a:xfrm>
          <a:prstGeom prst="rect">
            <a:avLst/>
          </a:prstGeom>
          <a:solidFill>
            <a:schemeClr val="bg1"/>
          </a:solidFill>
        </p:spPr>
        <p:txBody>
          <a:bodyPr wrap="square">
            <a:spAutoFit/>
          </a:bodyPr>
          <a:lstStyle/>
          <a:p>
            <a:pPr algn="ctr"/>
            <a:r>
              <a:rPr lang="ja-JP" altLang="en-US" sz="1200" b="1" dirty="0"/>
              <a:t>主な特徴</a:t>
            </a:r>
            <a:endParaRPr lang="en-US" altLang="ja-JP" sz="1200" b="1" dirty="0"/>
          </a:p>
        </p:txBody>
      </p:sp>
      <p:sp>
        <p:nvSpPr>
          <p:cNvPr id="45" name="文字方塊 44">
            <a:extLst>
              <a:ext uri="{FF2B5EF4-FFF2-40B4-BE49-F238E27FC236}">
                <a16:creationId xmlns:a16="http://schemas.microsoft.com/office/drawing/2014/main" id="{768E64C9-C261-3BFA-C5D6-823B1AED666D}"/>
              </a:ext>
            </a:extLst>
          </p:cNvPr>
          <p:cNvSpPr txBox="1"/>
          <p:nvPr/>
        </p:nvSpPr>
        <p:spPr>
          <a:xfrm>
            <a:off x="555442" y="8041212"/>
            <a:ext cx="3075544" cy="1446550"/>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ja-JP" altLang="en-US" sz="800" b="1" i="0" dirty="0">
              <a:solidFill>
                <a:srgbClr val="374151"/>
              </a:solidFill>
              <a:effectLst/>
              <a:latin typeface="+mn-ea"/>
            </a:endParaRPr>
          </a:p>
        </p:txBody>
      </p:sp>
      <p:sp>
        <p:nvSpPr>
          <p:cNvPr id="41" name="文字方塊 40">
            <a:extLst>
              <a:ext uri="{FF2B5EF4-FFF2-40B4-BE49-F238E27FC236}">
                <a16:creationId xmlns:a16="http://schemas.microsoft.com/office/drawing/2014/main" id="{7FBCCE44-337C-F64C-D673-5E45F6726258}"/>
              </a:ext>
            </a:extLst>
          </p:cNvPr>
          <p:cNvSpPr txBox="1"/>
          <p:nvPr/>
        </p:nvSpPr>
        <p:spPr>
          <a:xfrm>
            <a:off x="526598" y="8199251"/>
            <a:ext cx="3104388"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任意の</a:t>
            </a:r>
            <a:r>
              <a:rPr lang="en-US" altLang="ja-JP" sz="800" b="1" dirty="0"/>
              <a:t>MCC</a:t>
            </a:r>
            <a:r>
              <a:rPr lang="ja-JP" altLang="en-US" sz="800" b="1" dirty="0"/>
              <a:t>引き出し式配電盤に迅速かつ簡単に取り付け可能</a:t>
            </a:r>
            <a:endParaRPr lang="en-US" altLang="ja-JP" sz="800" b="1" dirty="0"/>
          </a:p>
          <a:p>
            <a:r>
              <a:rPr lang="ja-JP" altLang="en-US" sz="800" b="1" dirty="0"/>
              <a:t>（固定型</a:t>
            </a:r>
            <a:r>
              <a:rPr lang="en-US" altLang="ja-JP" sz="800" b="1" dirty="0"/>
              <a:t>MCCB</a:t>
            </a:r>
            <a:r>
              <a:rPr lang="ja-JP" altLang="en-US" sz="800" b="1" dirty="0"/>
              <a:t>、</a:t>
            </a:r>
            <a:r>
              <a:rPr lang="en-US" altLang="ja-JP" sz="800" b="1" dirty="0"/>
              <a:t>SC</a:t>
            </a:r>
            <a:r>
              <a:rPr lang="ja-JP" altLang="en-US" sz="800" b="1" dirty="0"/>
              <a:t>、</a:t>
            </a:r>
            <a:r>
              <a:rPr lang="en-US" altLang="ja-JP" sz="800" b="1" dirty="0"/>
              <a:t>ACB</a:t>
            </a:r>
            <a:r>
              <a:rPr lang="ja-JP" altLang="en-US" sz="800" b="1" dirty="0"/>
              <a:t>、</a:t>
            </a:r>
            <a:r>
              <a:rPr lang="en-US" altLang="ja-JP" sz="800" b="1" dirty="0"/>
              <a:t>INV</a:t>
            </a:r>
            <a:r>
              <a:rPr lang="ja-JP" altLang="en-US" sz="800" b="1" dirty="0"/>
              <a:t>、</a:t>
            </a:r>
            <a:r>
              <a:rPr lang="en-US" altLang="ja-JP" sz="800" b="1" dirty="0"/>
              <a:t>MS</a:t>
            </a:r>
            <a:r>
              <a:rPr lang="ja-JP" altLang="en-US" sz="800" b="1" dirty="0"/>
              <a:t>、</a:t>
            </a:r>
            <a:r>
              <a:rPr lang="en-US" altLang="ja-JP" sz="800" b="1" dirty="0"/>
              <a:t>MC</a:t>
            </a:r>
            <a:r>
              <a:rPr lang="ja-JP" altLang="en-US" sz="800" b="1" dirty="0"/>
              <a:t>配電盤にも使用可能）</a:t>
            </a:r>
            <a:endParaRPr lang="en-US" altLang="ja-JP" sz="800" b="1" dirty="0"/>
          </a:p>
        </p:txBody>
      </p:sp>
      <p:sp>
        <p:nvSpPr>
          <p:cNvPr id="43" name="文字方塊 42">
            <a:extLst>
              <a:ext uri="{FF2B5EF4-FFF2-40B4-BE49-F238E27FC236}">
                <a16:creationId xmlns:a16="http://schemas.microsoft.com/office/drawing/2014/main" id="{42189361-14DE-CA50-A143-A7F88C5D5591}"/>
              </a:ext>
            </a:extLst>
          </p:cNvPr>
          <p:cNvSpPr txBox="1"/>
          <p:nvPr/>
        </p:nvSpPr>
        <p:spPr>
          <a:xfrm>
            <a:off x="526598" y="8543666"/>
            <a:ext cx="3104388"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熱センサーを配電盤内に完全且つ安全に取り付け、</a:t>
            </a:r>
            <a:endParaRPr lang="en-US" altLang="ja-JP" sz="800" b="1" dirty="0"/>
          </a:p>
          <a:p>
            <a:pPr>
              <a:buClr>
                <a:srgbClr val="D6302F"/>
              </a:buClr>
            </a:pPr>
            <a:r>
              <a:rPr lang="en-US" altLang="ja-JP" sz="800" b="1" dirty="0"/>
              <a:t>       </a:t>
            </a:r>
            <a:r>
              <a:rPr lang="ja-JP" altLang="en-US" sz="800" b="1" dirty="0"/>
              <a:t>独自の</a:t>
            </a:r>
            <a:r>
              <a:rPr lang="en-US" altLang="ja-JP" sz="800" b="1" dirty="0"/>
              <a:t>LED</a:t>
            </a:r>
            <a:r>
              <a:rPr lang="ja-JP" altLang="en-US" sz="800" b="1" dirty="0"/>
              <a:t>フロントパネル状態警告表示を提供</a:t>
            </a:r>
          </a:p>
        </p:txBody>
      </p:sp>
      <p:sp>
        <p:nvSpPr>
          <p:cNvPr id="44" name="文字方塊 43">
            <a:extLst>
              <a:ext uri="{FF2B5EF4-FFF2-40B4-BE49-F238E27FC236}">
                <a16:creationId xmlns:a16="http://schemas.microsoft.com/office/drawing/2014/main" id="{501D366A-5663-DA61-8301-E3157EA98DF5}"/>
              </a:ext>
            </a:extLst>
          </p:cNvPr>
          <p:cNvSpPr txBox="1"/>
          <p:nvPr/>
        </p:nvSpPr>
        <p:spPr>
          <a:xfrm>
            <a:off x="521589" y="8935172"/>
            <a:ext cx="3104388" cy="461665"/>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複数のセンサーの長さオプションを提供</a:t>
            </a:r>
            <a:endParaRPr lang="en-US" altLang="ja-JP" sz="800" b="1" dirty="0"/>
          </a:p>
          <a:p>
            <a:pPr>
              <a:buClr>
                <a:srgbClr val="D6302F"/>
              </a:buClr>
            </a:pPr>
            <a:r>
              <a:rPr lang="ja-JP" altLang="en-US" sz="800" b="1" dirty="0"/>
              <a:t>（</a:t>
            </a:r>
            <a:r>
              <a:rPr lang="en-US" altLang="ja-JP" sz="800" b="1" dirty="0"/>
              <a:t>MCC</a:t>
            </a:r>
            <a:r>
              <a:rPr lang="ja-JP" altLang="en-US" sz="800" b="1" dirty="0"/>
              <a:t>引き出し式配電盤用</a:t>
            </a:r>
            <a:r>
              <a:rPr lang="en-US" altLang="ja-JP" sz="800" b="1" dirty="0"/>
              <a:t>60cm</a:t>
            </a:r>
            <a:r>
              <a:rPr lang="ja-JP" altLang="en-US" sz="800" b="1" dirty="0"/>
              <a:t>、固定型</a:t>
            </a:r>
            <a:r>
              <a:rPr lang="en-US" altLang="ja-JP" sz="800" b="1" dirty="0"/>
              <a:t>MCCB</a:t>
            </a:r>
            <a:r>
              <a:rPr lang="ja-JP" altLang="en-US" sz="800" b="1" dirty="0"/>
              <a:t>配電盤用</a:t>
            </a:r>
            <a:r>
              <a:rPr lang="en-US" altLang="ja-JP" sz="800" b="1" dirty="0"/>
              <a:t>170cm</a:t>
            </a:r>
            <a:r>
              <a:rPr lang="ja-JP" altLang="en-US" sz="800" b="1" dirty="0"/>
              <a:t>）</a:t>
            </a:r>
            <a:endParaRPr lang="en-US" altLang="ja-JP" sz="800" b="1" dirty="0"/>
          </a:p>
          <a:p>
            <a:pPr>
              <a:buClr>
                <a:srgbClr val="D6302F"/>
              </a:buClr>
            </a:pPr>
            <a:endParaRPr lang="ja-JP" altLang="en-US" sz="800" b="1" dirty="0"/>
          </a:p>
        </p:txBody>
      </p:sp>
      <p:sp>
        <p:nvSpPr>
          <p:cNvPr id="47" name="文字方塊 46">
            <a:extLst>
              <a:ext uri="{FF2B5EF4-FFF2-40B4-BE49-F238E27FC236}">
                <a16:creationId xmlns:a16="http://schemas.microsoft.com/office/drawing/2014/main" id="{3F063386-7711-F433-7B9D-78B4D43A47E6}"/>
              </a:ext>
            </a:extLst>
          </p:cNvPr>
          <p:cNvSpPr txBox="1"/>
          <p:nvPr/>
        </p:nvSpPr>
        <p:spPr>
          <a:xfrm>
            <a:off x="666750" y="2429147"/>
            <a:ext cx="2902351" cy="461665"/>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p:txBody>
      </p:sp>
      <p:sp>
        <p:nvSpPr>
          <p:cNvPr id="52" name="文字方塊 51">
            <a:extLst>
              <a:ext uri="{FF2B5EF4-FFF2-40B4-BE49-F238E27FC236}">
                <a16:creationId xmlns:a16="http://schemas.microsoft.com/office/drawing/2014/main" id="{F05B4380-51A0-41FD-8847-FFA7D02A60A1}"/>
              </a:ext>
            </a:extLst>
          </p:cNvPr>
          <p:cNvSpPr txBox="1"/>
          <p:nvPr/>
        </p:nvSpPr>
        <p:spPr>
          <a:xfrm>
            <a:off x="771414" y="5281888"/>
            <a:ext cx="2088626" cy="1815882"/>
          </a:xfrm>
          <a:prstGeom prst="rect">
            <a:avLst/>
          </a:prstGeom>
          <a:solidFill>
            <a:srgbClr val="E5E5E6"/>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ja-JP" altLang="en-US" sz="800" b="1" i="0" dirty="0">
              <a:solidFill>
                <a:srgbClr val="374151"/>
              </a:solidFill>
              <a:effectLst/>
              <a:latin typeface="+mn-ea"/>
            </a:endParaRPr>
          </a:p>
        </p:txBody>
      </p:sp>
      <p:sp>
        <p:nvSpPr>
          <p:cNvPr id="53" name="文字方塊 52">
            <a:extLst>
              <a:ext uri="{FF2B5EF4-FFF2-40B4-BE49-F238E27FC236}">
                <a16:creationId xmlns:a16="http://schemas.microsoft.com/office/drawing/2014/main" id="{78895944-F998-B970-94D5-AB002A93CD7D}"/>
              </a:ext>
            </a:extLst>
          </p:cNvPr>
          <p:cNvSpPr txBox="1"/>
          <p:nvPr/>
        </p:nvSpPr>
        <p:spPr>
          <a:xfrm>
            <a:off x="552069" y="5862867"/>
            <a:ext cx="2536571" cy="1200329"/>
          </a:xfrm>
          <a:prstGeom prst="rect">
            <a:avLst/>
          </a:prstGeom>
          <a:noFill/>
        </p:spPr>
        <p:txBody>
          <a:bodyPr wrap="square">
            <a:spAutoFit/>
          </a:bodyPr>
          <a:lstStyle/>
          <a:p>
            <a:pPr algn="just"/>
            <a:r>
              <a:rPr lang="ja-JP" altLang="en-US" sz="800" b="1" i="0" dirty="0">
                <a:solidFill>
                  <a:srgbClr val="374151"/>
                </a:solidFill>
                <a:effectLst/>
                <a:latin typeface="+mn-ea"/>
              </a:rPr>
              <a:t>熱センサーは完全にユニット引き出し内に配置され、引き出しと後部のケーブル（またはバスバー）に接続されます。このシステムは、ユニット引き出しと後部に取り付けられているため、取り外し可能な状態で特別な利点を持っています。センサーの出力は、</a:t>
            </a:r>
            <a:r>
              <a:rPr lang="en-US" altLang="ja-JP" sz="800" b="1" i="0" dirty="0">
                <a:solidFill>
                  <a:srgbClr val="374151"/>
                </a:solidFill>
                <a:effectLst/>
                <a:latin typeface="+mn-ea"/>
              </a:rPr>
              <a:t>MCC Modbus</a:t>
            </a:r>
            <a:r>
              <a:rPr lang="ja-JP" altLang="en-US" sz="800" b="1" i="0" dirty="0">
                <a:solidFill>
                  <a:srgbClr val="374151"/>
                </a:solidFill>
                <a:effectLst/>
                <a:latin typeface="+mn-ea"/>
              </a:rPr>
              <a:t>データカード（</a:t>
            </a:r>
            <a:r>
              <a:rPr lang="en-US" altLang="ja-JP" sz="800" b="1" i="0" dirty="0">
                <a:solidFill>
                  <a:srgbClr val="374151"/>
                </a:solidFill>
                <a:effectLst/>
                <a:latin typeface="+mn-ea"/>
              </a:rPr>
              <a:t>MMD</a:t>
            </a:r>
            <a:r>
              <a:rPr lang="ja-JP" altLang="en-US" sz="800" b="1" i="0" dirty="0">
                <a:solidFill>
                  <a:srgbClr val="374151"/>
                </a:solidFill>
                <a:effectLst/>
                <a:latin typeface="+mn-ea"/>
              </a:rPr>
              <a:t>）によって提供される</a:t>
            </a:r>
            <a:r>
              <a:rPr lang="en-US" altLang="ja-JP" sz="800" b="1" i="0" dirty="0">
                <a:solidFill>
                  <a:srgbClr val="374151"/>
                </a:solidFill>
                <a:effectLst/>
                <a:latin typeface="+mn-ea"/>
              </a:rPr>
              <a:t>5</a:t>
            </a:r>
            <a:r>
              <a:rPr lang="ja-JP" altLang="en-US" sz="800" b="1" i="0" dirty="0">
                <a:solidFill>
                  <a:srgbClr val="374151"/>
                </a:solidFill>
                <a:effectLst/>
                <a:latin typeface="+mn-ea"/>
              </a:rPr>
              <a:t>つの独自の警告モードにより、ユーザーに明確な異常判断を提供します。</a:t>
            </a:r>
          </a:p>
          <a:p>
            <a:pPr algn="just"/>
            <a:endParaRPr lang="ja-JP" altLang="en-US" sz="800" b="1" i="0" dirty="0">
              <a:solidFill>
                <a:srgbClr val="374151"/>
              </a:solidFill>
              <a:effectLst/>
              <a:latin typeface="+mn-ea"/>
            </a:endParaRPr>
          </a:p>
        </p:txBody>
      </p:sp>
      <p:sp>
        <p:nvSpPr>
          <p:cNvPr id="55" name="文字方塊 54">
            <a:extLst>
              <a:ext uri="{FF2B5EF4-FFF2-40B4-BE49-F238E27FC236}">
                <a16:creationId xmlns:a16="http://schemas.microsoft.com/office/drawing/2014/main" id="{BB26C11B-8D33-8933-B4F9-6C9516F1AEA7}"/>
              </a:ext>
            </a:extLst>
          </p:cNvPr>
          <p:cNvSpPr txBox="1"/>
          <p:nvPr/>
        </p:nvSpPr>
        <p:spPr>
          <a:xfrm>
            <a:off x="3705987" y="7989668"/>
            <a:ext cx="2902351" cy="1446550"/>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ja-JP" altLang="en-US" sz="800" b="1" i="0" dirty="0">
              <a:solidFill>
                <a:srgbClr val="374151"/>
              </a:solidFill>
              <a:effectLst/>
              <a:latin typeface="+mn-ea"/>
            </a:endParaRPr>
          </a:p>
        </p:txBody>
      </p:sp>
      <p:sp>
        <p:nvSpPr>
          <p:cNvPr id="18" name="文字方塊 17">
            <a:extLst>
              <a:ext uri="{FF2B5EF4-FFF2-40B4-BE49-F238E27FC236}">
                <a16:creationId xmlns:a16="http://schemas.microsoft.com/office/drawing/2014/main" id="{7B9ECE61-723E-6998-48B4-EDA8842186CE}"/>
              </a:ext>
            </a:extLst>
          </p:cNvPr>
          <p:cNvSpPr txBox="1"/>
          <p:nvPr/>
        </p:nvSpPr>
        <p:spPr>
          <a:xfrm>
            <a:off x="406908" y="2345076"/>
            <a:ext cx="3287268" cy="584775"/>
          </a:xfrm>
          <a:prstGeom prst="rect">
            <a:avLst/>
          </a:prstGeom>
          <a:noFill/>
        </p:spPr>
        <p:txBody>
          <a:bodyPr wrap="square">
            <a:spAutoFit/>
          </a:bodyPr>
          <a:lstStyle/>
          <a:p>
            <a:pPr algn="l"/>
            <a:r>
              <a:rPr lang="ja-JP" altLang="en-US" sz="800" b="1" i="0" dirty="0">
                <a:solidFill>
                  <a:srgbClr val="374151"/>
                </a:solidFill>
                <a:effectLst/>
                <a:latin typeface="Söhne"/>
              </a:rPr>
              <a:t>電気インフラストラクチャにおいて、重要なモーたーコントロールセンタセンター（</a:t>
            </a:r>
            <a:r>
              <a:rPr lang="en-US" altLang="ja-JP" sz="800" b="1" i="0" dirty="0">
                <a:solidFill>
                  <a:srgbClr val="374151"/>
                </a:solidFill>
                <a:effectLst/>
                <a:latin typeface="Söhne"/>
              </a:rPr>
              <a:t>MCC</a:t>
            </a:r>
            <a:r>
              <a:rPr lang="ja-JP" altLang="en-US" sz="800" b="1" i="0" dirty="0">
                <a:solidFill>
                  <a:srgbClr val="374151"/>
                </a:solidFill>
                <a:effectLst/>
                <a:latin typeface="Söhne"/>
              </a:rPr>
              <a:t>）は主要な故障源です。これらの故障は、さまざまな要因によって引き起こされます。これには以下のものが含まれます：</a:t>
            </a:r>
          </a:p>
        </p:txBody>
      </p:sp>
      <p:sp>
        <p:nvSpPr>
          <p:cNvPr id="56" name="文字方塊 55">
            <a:extLst>
              <a:ext uri="{FF2B5EF4-FFF2-40B4-BE49-F238E27FC236}">
                <a16:creationId xmlns:a16="http://schemas.microsoft.com/office/drawing/2014/main" id="{F830A182-5D91-6BCC-5F68-E1D68ED27F06}"/>
              </a:ext>
            </a:extLst>
          </p:cNvPr>
          <p:cNvSpPr txBox="1"/>
          <p:nvPr/>
        </p:nvSpPr>
        <p:spPr>
          <a:xfrm>
            <a:off x="666750" y="5257325"/>
            <a:ext cx="2326680" cy="523220"/>
          </a:xfrm>
          <a:prstGeom prst="rect">
            <a:avLst/>
          </a:prstGeom>
          <a:noFill/>
        </p:spPr>
        <p:txBody>
          <a:bodyPr wrap="square">
            <a:spAutoFit/>
          </a:bodyPr>
          <a:lstStyle/>
          <a:p>
            <a:pPr algn="ctr"/>
            <a:r>
              <a:rPr lang="ja-JP" altLang="en-US" sz="1400" b="1" i="0" dirty="0">
                <a:solidFill>
                  <a:srgbClr val="374151"/>
                </a:solidFill>
                <a:effectLst/>
                <a:latin typeface="+mn-ea"/>
              </a:rPr>
              <a:t>独自の</a:t>
            </a:r>
            <a:r>
              <a:rPr lang="ja-JP" altLang="en-US" sz="1400" b="1" dirty="0">
                <a:solidFill>
                  <a:srgbClr val="D63633"/>
                </a:solidFill>
                <a:latin typeface="+mn-ea"/>
              </a:rPr>
              <a:t>ユニット</a:t>
            </a:r>
            <a:r>
              <a:rPr lang="ja-JP" altLang="en-US" sz="1400" b="1" i="0" dirty="0">
                <a:solidFill>
                  <a:srgbClr val="D63633"/>
                </a:solidFill>
                <a:effectLst/>
                <a:latin typeface="+mn-ea"/>
              </a:rPr>
              <a:t>引き出し内</a:t>
            </a:r>
            <a:r>
              <a:rPr lang="ja-JP" altLang="en-US" sz="1400" b="1" i="0" dirty="0">
                <a:solidFill>
                  <a:srgbClr val="374151"/>
                </a:solidFill>
                <a:effectLst/>
                <a:latin typeface="+mn-ea"/>
              </a:rPr>
              <a:t>ソリューション</a:t>
            </a:r>
          </a:p>
        </p:txBody>
      </p:sp>
      <p:grpSp>
        <p:nvGrpSpPr>
          <p:cNvPr id="57" name="群組 56">
            <a:extLst>
              <a:ext uri="{FF2B5EF4-FFF2-40B4-BE49-F238E27FC236}">
                <a16:creationId xmlns:a16="http://schemas.microsoft.com/office/drawing/2014/main" id="{5B1EBC24-ED54-08E7-F038-5B7B65F85317}"/>
              </a:ext>
            </a:extLst>
          </p:cNvPr>
          <p:cNvGrpSpPr/>
          <p:nvPr/>
        </p:nvGrpSpPr>
        <p:grpSpPr>
          <a:xfrm>
            <a:off x="3816802" y="8153084"/>
            <a:ext cx="2647894" cy="1163315"/>
            <a:chOff x="3816802" y="8153084"/>
            <a:chExt cx="2647894" cy="1163315"/>
          </a:xfrm>
        </p:grpSpPr>
        <p:sp>
          <p:nvSpPr>
            <p:cNvPr id="46" name="文字方塊 45">
              <a:extLst>
                <a:ext uri="{FF2B5EF4-FFF2-40B4-BE49-F238E27FC236}">
                  <a16:creationId xmlns:a16="http://schemas.microsoft.com/office/drawing/2014/main" id="{593B53ED-AE24-9FC6-D6B1-02A6E92188F4}"/>
                </a:ext>
              </a:extLst>
            </p:cNvPr>
            <p:cNvSpPr txBox="1"/>
            <p:nvPr/>
          </p:nvSpPr>
          <p:spPr>
            <a:xfrm>
              <a:off x="3816802" y="8153084"/>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zh-TW" altLang="en-US" sz="800" b="1" dirty="0"/>
                <a:t>高温警報技術</a:t>
              </a:r>
            </a:p>
          </p:txBody>
        </p:sp>
        <p:sp>
          <p:nvSpPr>
            <p:cNvPr id="48" name="文字方塊 47">
              <a:extLst>
                <a:ext uri="{FF2B5EF4-FFF2-40B4-BE49-F238E27FC236}">
                  <a16:creationId xmlns:a16="http://schemas.microsoft.com/office/drawing/2014/main" id="{CAB9237E-6426-07E3-74D2-94C654ACF755}"/>
                </a:ext>
              </a:extLst>
            </p:cNvPr>
            <p:cNvSpPr txBox="1"/>
            <p:nvPr/>
          </p:nvSpPr>
          <p:spPr>
            <a:xfrm>
              <a:off x="3816802" y="8363928"/>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モーターフェーズの不均衡警報技術</a:t>
              </a:r>
            </a:p>
          </p:txBody>
        </p:sp>
        <p:sp>
          <p:nvSpPr>
            <p:cNvPr id="49" name="文字方塊 48">
              <a:extLst>
                <a:ext uri="{FF2B5EF4-FFF2-40B4-BE49-F238E27FC236}">
                  <a16:creationId xmlns:a16="http://schemas.microsoft.com/office/drawing/2014/main" id="{039A5318-3888-D82E-EBE4-BF2E6A75B90D}"/>
                </a:ext>
              </a:extLst>
            </p:cNvPr>
            <p:cNvSpPr txBox="1"/>
            <p:nvPr/>
          </p:nvSpPr>
          <p:spPr>
            <a:xfrm>
              <a:off x="3822080" y="8582355"/>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en-US" altLang="ja-JP" sz="800" b="1" dirty="0"/>
                <a:t>IN/OUT</a:t>
              </a:r>
              <a:r>
                <a:rPr lang="ja-JP" altLang="en-US" sz="800" b="1" dirty="0"/>
                <a:t>温度差警報技術</a:t>
              </a:r>
            </a:p>
          </p:txBody>
        </p:sp>
        <p:sp>
          <p:nvSpPr>
            <p:cNvPr id="50" name="文字方塊 49">
              <a:extLst>
                <a:ext uri="{FF2B5EF4-FFF2-40B4-BE49-F238E27FC236}">
                  <a16:creationId xmlns:a16="http://schemas.microsoft.com/office/drawing/2014/main" id="{F5278986-B5D4-F2F4-85FD-32B4B9AA03B6}"/>
                </a:ext>
              </a:extLst>
            </p:cNvPr>
            <p:cNvSpPr txBox="1"/>
            <p:nvPr/>
          </p:nvSpPr>
          <p:spPr>
            <a:xfrm>
              <a:off x="3816802" y="8794686"/>
              <a:ext cx="2642616"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en-US" altLang="ja-JP" sz="800" b="1" dirty="0"/>
                <a:t>RS485 MODBUS</a:t>
              </a:r>
              <a:r>
                <a:rPr lang="ja-JP" altLang="en-US" sz="800" b="1" dirty="0"/>
                <a:t>通信インターフェースを提供し、遠隔安全監視を実現</a:t>
              </a:r>
            </a:p>
          </p:txBody>
        </p:sp>
        <p:sp>
          <p:nvSpPr>
            <p:cNvPr id="51" name="文字方塊 50">
              <a:extLst>
                <a:ext uri="{FF2B5EF4-FFF2-40B4-BE49-F238E27FC236}">
                  <a16:creationId xmlns:a16="http://schemas.microsoft.com/office/drawing/2014/main" id="{EA3B624E-7186-9335-13DC-EF4370116DEF}"/>
                </a:ext>
              </a:extLst>
            </p:cNvPr>
            <p:cNvSpPr txBox="1"/>
            <p:nvPr/>
          </p:nvSpPr>
          <p:spPr>
            <a:xfrm>
              <a:off x="3816802" y="9100955"/>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独自の特許技術と高いコストパフォーマンス</a:t>
              </a:r>
            </a:p>
          </p:txBody>
        </p:sp>
      </p:grpSp>
      <p:grpSp>
        <p:nvGrpSpPr>
          <p:cNvPr id="61" name="群組 60">
            <a:extLst>
              <a:ext uri="{FF2B5EF4-FFF2-40B4-BE49-F238E27FC236}">
                <a16:creationId xmlns:a16="http://schemas.microsoft.com/office/drawing/2014/main" id="{658368F2-0C60-4649-CAFC-9B8BF64DCE50}"/>
              </a:ext>
            </a:extLst>
          </p:cNvPr>
          <p:cNvGrpSpPr/>
          <p:nvPr/>
        </p:nvGrpSpPr>
        <p:grpSpPr>
          <a:xfrm>
            <a:off x="4367931" y="5341677"/>
            <a:ext cx="1099165" cy="307777"/>
            <a:chOff x="4331355" y="5341677"/>
            <a:chExt cx="1213104" cy="307777"/>
          </a:xfrm>
        </p:grpSpPr>
        <p:sp>
          <p:nvSpPr>
            <p:cNvPr id="60" name="文字方塊 59">
              <a:extLst>
                <a:ext uri="{FF2B5EF4-FFF2-40B4-BE49-F238E27FC236}">
                  <a16:creationId xmlns:a16="http://schemas.microsoft.com/office/drawing/2014/main" id="{91FA036C-5B91-5E79-4A72-9E564CA10039}"/>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59" name="文字方塊 58">
              <a:extLst>
                <a:ext uri="{FF2B5EF4-FFF2-40B4-BE49-F238E27FC236}">
                  <a16:creationId xmlns:a16="http://schemas.microsoft.com/office/drawing/2014/main" id="{1E261517-CE4E-B2C9-FAD0-86609B4A87D7}"/>
                </a:ext>
              </a:extLst>
            </p:cNvPr>
            <p:cNvSpPr txBox="1"/>
            <p:nvPr/>
          </p:nvSpPr>
          <p:spPr>
            <a:xfrm>
              <a:off x="4355739" y="5341677"/>
              <a:ext cx="1188720" cy="307777"/>
            </a:xfrm>
            <a:prstGeom prst="rect">
              <a:avLst/>
            </a:prstGeom>
            <a:noFill/>
          </p:spPr>
          <p:txBody>
            <a:bodyPr wrap="square">
              <a:spAutoFit/>
            </a:bodyPr>
            <a:lstStyle/>
            <a:p>
              <a:pPr algn="l"/>
              <a:r>
                <a:rPr lang="ja-JP" altLang="en-US" sz="700" b="1" i="0" dirty="0">
                  <a:solidFill>
                    <a:srgbClr val="374151"/>
                  </a:solidFill>
                  <a:effectLst/>
                  <a:latin typeface="+mn-ea"/>
                </a:rPr>
                <a:t>温度は正常で、警報はありません</a:t>
              </a:r>
            </a:p>
          </p:txBody>
        </p:sp>
      </p:grpSp>
      <p:grpSp>
        <p:nvGrpSpPr>
          <p:cNvPr id="62" name="群組 61">
            <a:extLst>
              <a:ext uri="{FF2B5EF4-FFF2-40B4-BE49-F238E27FC236}">
                <a16:creationId xmlns:a16="http://schemas.microsoft.com/office/drawing/2014/main" id="{A6FAB351-9090-F8E7-18C2-179EFFB1C294}"/>
              </a:ext>
            </a:extLst>
          </p:cNvPr>
          <p:cNvGrpSpPr/>
          <p:nvPr/>
        </p:nvGrpSpPr>
        <p:grpSpPr>
          <a:xfrm>
            <a:off x="4331355" y="5684999"/>
            <a:ext cx="1230630" cy="212755"/>
            <a:chOff x="4331355" y="5369617"/>
            <a:chExt cx="1230630" cy="212755"/>
          </a:xfrm>
        </p:grpSpPr>
        <p:sp>
          <p:nvSpPr>
            <p:cNvPr id="63" name="文字方塊 62">
              <a:extLst>
                <a:ext uri="{FF2B5EF4-FFF2-40B4-BE49-F238E27FC236}">
                  <a16:creationId xmlns:a16="http://schemas.microsoft.com/office/drawing/2014/main" id="{7D2AC51E-51BD-D1F9-A8CC-E763DACD34AC}"/>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64" name="文字方塊 63">
              <a:extLst>
                <a:ext uri="{FF2B5EF4-FFF2-40B4-BE49-F238E27FC236}">
                  <a16:creationId xmlns:a16="http://schemas.microsoft.com/office/drawing/2014/main" id="{A24C26A5-7539-CD2E-DAFF-B57F318EBCB8}"/>
                </a:ext>
              </a:extLst>
            </p:cNvPr>
            <p:cNvSpPr txBox="1"/>
            <p:nvPr/>
          </p:nvSpPr>
          <p:spPr>
            <a:xfrm>
              <a:off x="4373265" y="5382317"/>
              <a:ext cx="1188720" cy="200055"/>
            </a:xfrm>
            <a:prstGeom prst="rect">
              <a:avLst/>
            </a:prstGeom>
            <a:noFill/>
          </p:spPr>
          <p:txBody>
            <a:bodyPr wrap="square">
              <a:spAutoFit/>
            </a:bodyPr>
            <a:lstStyle/>
            <a:p>
              <a:pPr algn="l"/>
              <a:r>
                <a:rPr lang="ja-JP" altLang="en-US" sz="700" b="1" i="0" dirty="0">
                  <a:solidFill>
                    <a:srgbClr val="374151"/>
                  </a:solidFill>
                  <a:effectLst/>
                  <a:latin typeface="+mn-ea"/>
                </a:rPr>
                <a:t>フェーズ不均衡の警報</a:t>
              </a:r>
            </a:p>
          </p:txBody>
        </p:sp>
      </p:grpSp>
      <p:grpSp>
        <p:nvGrpSpPr>
          <p:cNvPr id="68" name="群組 67">
            <a:extLst>
              <a:ext uri="{FF2B5EF4-FFF2-40B4-BE49-F238E27FC236}">
                <a16:creationId xmlns:a16="http://schemas.microsoft.com/office/drawing/2014/main" id="{D6E89535-240E-146A-4AEB-3B78D4A07F07}"/>
              </a:ext>
            </a:extLst>
          </p:cNvPr>
          <p:cNvGrpSpPr/>
          <p:nvPr/>
        </p:nvGrpSpPr>
        <p:grpSpPr>
          <a:xfrm>
            <a:off x="4182110" y="5972291"/>
            <a:ext cx="1651000" cy="282076"/>
            <a:chOff x="4182110" y="5972291"/>
            <a:chExt cx="1651000" cy="282076"/>
          </a:xfrm>
        </p:grpSpPr>
        <p:sp>
          <p:nvSpPr>
            <p:cNvPr id="66" name="文字方塊 65">
              <a:extLst>
                <a:ext uri="{FF2B5EF4-FFF2-40B4-BE49-F238E27FC236}">
                  <a16:creationId xmlns:a16="http://schemas.microsoft.com/office/drawing/2014/main" id="{C5822B44-7B81-79D1-7304-2F54158AFF39}"/>
                </a:ext>
              </a:extLst>
            </p:cNvPr>
            <p:cNvSpPr txBox="1"/>
            <p:nvPr/>
          </p:nvSpPr>
          <p:spPr>
            <a:xfrm>
              <a:off x="4331355" y="5977368"/>
              <a:ext cx="1188720" cy="276999"/>
            </a:xfrm>
            <a:prstGeom prst="rect">
              <a:avLst/>
            </a:prstGeom>
            <a:solidFill>
              <a:schemeClr val="bg1"/>
            </a:solidFill>
          </p:spPr>
          <p:txBody>
            <a:bodyPr wrap="square">
              <a:spAutoFit/>
            </a:bodyPr>
            <a:lstStyle/>
            <a:p>
              <a:pPr algn="l"/>
              <a:endParaRPr lang="en-US" altLang="ja-JP" sz="400" b="1" i="0" dirty="0">
                <a:solidFill>
                  <a:srgbClr val="374151"/>
                </a:solidFill>
                <a:effectLst/>
                <a:latin typeface="+mn-ea"/>
              </a:endParaRPr>
            </a:p>
            <a:p>
              <a:pPr algn="l"/>
              <a:endParaRPr lang="en-US" altLang="ja-JP" sz="400" b="1" dirty="0">
                <a:solidFill>
                  <a:srgbClr val="374151"/>
                </a:solidFill>
                <a:latin typeface="+mn-ea"/>
              </a:endParaRPr>
            </a:p>
            <a:p>
              <a:pPr algn="l"/>
              <a:endParaRPr lang="ja-JP" altLang="en-US" sz="400" b="1" i="0" dirty="0">
                <a:solidFill>
                  <a:srgbClr val="374151"/>
                </a:solidFill>
                <a:effectLst/>
                <a:latin typeface="+mn-ea"/>
              </a:endParaRPr>
            </a:p>
          </p:txBody>
        </p:sp>
        <p:sp>
          <p:nvSpPr>
            <p:cNvPr id="67" name="文字方塊 66">
              <a:extLst>
                <a:ext uri="{FF2B5EF4-FFF2-40B4-BE49-F238E27FC236}">
                  <a16:creationId xmlns:a16="http://schemas.microsoft.com/office/drawing/2014/main" id="{848568D0-6C0E-42F5-D11E-8125531E4DC2}"/>
                </a:ext>
              </a:extLst>
            </p:cNvPr>
            <p:cNvSpPr txBox="1"/>
            <p:nvPr/>
          </p:nvSpPr>
          <p:spPr>
            <a:xfrm>
              <a:off x="4182110" y="5972291"/>
              <a:ext cx="1651000" cy="276999"/>
            </a:xfrm>
            <a:prstGeom prst="rect">
              <a:avLst/>
            </a:prstGeom>
            <a:noFill/>
          </p:spPr>
          <p:txBody>
            <a:bodyPr wrap="square">
              <a:spAutoFit/>
            </a:bodyPr>
            <a:lstStyle/>
            <a:p>
              <a:r>
                <a:rPr lang="en-US" altLang="ja-JP" sz="700" b="1" dirty="0">
                  <a:solidFill>
                    <a:srgbClr val="374151"/>
                  </a:solidFill>
                  <a:latin typeface="+mn-ea"/>
                </a:rPr>
                <a:t>(IN-OUT Delta T ) </a:t>
              </a:r>
              <a:r>
                <a:rPr lang="ja-JP" altLang="en-US" sz="700" b="1" dirty="0">
                  <a:solidFill>
                    <a:srgbClr val="374151"/>
                  </a:solidFill>
                  <a:latin typeface="+mn-ea"/>
                </a:rPr>
                <a:t>温度差の警報</a:t>
              </a:r>
              <a:endParaRPr lang="en-US" altLang="ja-JP" sz="700" b="1" dirty="0">
                <a:solidFill>
                  <a:srgbClr val="374151"/>
                </a:solidFill>
                <a:latin typeface="+mn-ea"/>
              </a:endParaRPr>
            </a:p>
            <a:p>
              <a:r>
                <a:rPr lang="ja-JP" altLang="en-US" sz="500" b="1" dirty="0">
                  <a:solidFill>
                    <a:srgbClr val="374151"/>
                  </a:solidFill>
                  <a:latin typeface="+mn-ea"/>
                </a:rPr>
                <a:t>　</a:t>
              </a:r>
              <a:r>
                <a:rPr lang="en-US" altLang="ja-JP" sz="500" b="1" dirty="0">
                  <a:solidFill>
                    <a:srgbClr val="374151"/>
                  </a:solidFill>
                  <a:latin typeface="+mn-ea"/>
                </a:rPr>
                <a:t>(</a:t>
              </a:r>
              <a:r>
                <a:rPr lang="ja-JP" altLang="en-US" sz="500" b="1" dirty="0">
                  <a:solidFill>
                    <a:srgbClr val="374151"/>
                  </a:solidFill>
                  <a:latin typeface="+mn-ea"/>
                </a:rPr>
                <a:t>点滅回数でセンサーの位置を確定します</a:t>
              </a:r>
              <a:r>
                <a:rPr lang="en-US" altLang="ja-JP" sz="500" b="1" dirty="0">
                  <a:solidFill>
                    <a:srgbClr val="374151"/>
                  </a:solidFill>
                  <a:latin typeface="+mn-ea"/>
                </a:rPr>
                <a:t>)</a:t>
              </a:r>
            </a:p>
          </p:txBody>
        </p:sp>
      </p:grpSp>
      <p:grpSp>
        <p:nvGrpSpPr>
          <p:cNvPr id="69" name="群組 68">
            <a:extLst>
              <a:ext uri="{FF2B5EF4-FFF2-40B4-BE49-F238E27FC236}">
                <a16:creationId xmlns:a16="http://schemas.microsoft.com/office/drawing/2014/main" id="{AAAF9F23-58E9-A09A-A3E4-6E7CB1D87B5D}"/>
              </a:ext>
            </a:extLst>
          </p:cNvPr>
          <p:cNvGrpSpPr/>
          <p:nvPr/>
        </p:nvGrpSpPr>
        <p:grpSpPr>
          <a:xfrm>
            <a:off x="4182110" y="6288400"/>
            <a:ext cx="1449070" cy="277002"/>
            <a:chOff x="4182110" y="5977368"/>
            <a:chExt cx="1449070" cy="277002"/>
          </a:xfrm>
        </p:grpSpPr>
        <p:sp>
          <p:nvSpPr>
            <p:cNvPr id="70" name="文字方塊 69">
              <a:extLst>
                <a:ext uri="{FF2B5EF4-FFF2-40B4-BE49-F238E27FC236}">
                  <a16:creationId xmlns:a16="http://schemas.microsoft.com/office/drawing/2014/main" id="{306C5CB3-7DAB-CAF9-66DE-39671D2B9C2E}"/>
                </a:ext>
              </a:extLst>
            </p:cNvPr>
            <p:cNvSpPr txBox="1"/>
            <p:nvPr/>
          </p:nvSpPr>
          <p:spPr>
            <a:xfrm>
              <a:off x="4331355" y="5977368"/>
              <a:ext cx="1188720" cy="276999"/>
            </a:xfrm>
            <a:prstGeom prst="rect">
              <a:avLst/>
            </a:prstGeom>
            <a:solidFill>
              <a:schemeClr val="bg1"/>
            </a:solidFill>
          </p:spPr>
          <p:txBody>
            <a:bodyPr wrap="square">
              <a:spAutoFit/>
            </a:bodyPr>
            <a:lstStyle/>
            <a:p>
              <a:pPr algn="l"/>
              <a:endParaRPr lang="en-US" altLang="ja-JP" sz="400" b="1" i="0" dirty="0">
                <a:solidFill>
                  <a:srgbClr val="374151"/>
                </a:solidFill>
                <a:effectLst/>
                <a:latin typeface="+mn-ea"/>
              </a:endParaRPr>
            </a:p>
            <a:p>
              <a:pPr algn="l"/>
              <a:endParaRPr lang="en-US" altLang="ja-JP" sz="400" b="1" dirty="0">
                <a:solidFill>
                  <a:srgbClr val="374151"/>
                </a:solidFill>
                <a:latin typeface="+mn-ea"/>
              </a:endParaRPr>
            </a:p>
            <a:p>
              <a:pPr algn="l"/>
              <a:endParaRPr lang="ja-JP" altLang="en-US" sz="400" b="1" i="0" dirty="0">
                <a:solidFill>
                  <a:srgbClr val="374151"/>
                </a:solidFill>
                <a:effectLst/>
                <a:latin typeface="+mn-ea"/>
              </a:endParaRPr>
            </a:p>
          </p:txBody>
        </p:sp>
        <p:sp>
          <p:nvSpPr>
            <p:cNvPr id="71" name="文字方塊 70">
              <a:extLst>
                <a:ext uri="{FF2B5EF4-FFF2-40B4-BE49-F238E27FC236}">
                  <a16:creationId xmlns:a16="http://schemas.microsoft.com/office/drawing/2014/main" id="{D1436A78-381C-E0DA-2FD3-38F412B0A866}"/>
                </a:ext>
              </a:extLst>
            </p:cNvPr>
            <p:cNvSpPr txBox="1"/>
            <p:nvPr/>
          </p:nvSpPr>
          <p:spPr>
            <a:xfrm>
              <a:off x="4182110" y="5977371"/>
              <a:ext cx="1449070" cy="276999"/>
            </a:xfrm>
            <a:prstGeom prst="rect">
              <a:avLst/>
            </a:prstGeom>
            <a:noFill/>
          </p:spPr>
          <p:txBody>
            <a:bodyPr wrap="square">
              <a:spAutoFit/>
            </a:bodyPr>
            <a:lstStyle/>
            <a:p>
              <a:pPr algn="ctr"/>
              <a:r>
                <a:rPr lang="ja-JP" altLang="en-US" sz="700" b="1" dirty="0">
                  <a:solidFill>
                    <a:srgbClr val="374151"/>
                  </a:solidFill>
                  <a:latin typeface="+mn-ea"/>
                </a:rPr>
                <a:t>高温の警報</a:t>
              </a:r>
              <a:endParaRPr lang="en-US" altLang="ja-JP" sz="700" b="1" dirty="0">
                <a:solidFill>
                  <a:srgbClr val="374151"/>
                </a:solidFill>
                <a:latin typeface="+mn-ea"/>
              </a:endParaRPr>
            </a:p>
            <a:p>
              <a:r>
                <a:rPr lang="ja-JP" altLang="en-US" sz="500" b="1" dirty="0">
                  <a:solidFill>
                    <a:srgbClr val="374151"/>
                  </a:solidFill>
                  <a:latin typeface="+mn-ea"/>
                </a:rPr>
                <a:t>　</a:t>
              </a:r>
              <a:r>
                <a:rPr lang="en-US" altLang="ja-JP" sz="500" b="1" dirty="0">
                  <a:solidFill>
                    <a:srgbClr val="374151"/>
                  </a:solidFill>
                  <a:latin typeface="+mn-ea"/>
                </a:rPr>
                <a:t>(</a:t>
              </a:r>
              <a:r>
                <a:rPr lang="ja-JP" altLang="en-US" sz="500" b="1" dirty="0">
                  <a:solidFill>
                    <a:srgbClr val="374151"/>
                  </a:solidFill>
                  <a:latin typeface="+mn-ea"/>
                </a:rPr>
                <a:t>点滅回数でセンサーの位置を確定します</a:t>
              </a:r>
              <a:r>
                <a:rPr lang="en-US" altLang="ja-JP" sz="500" b="1" dirty="0">
                  <a:solidFill>
                    <a:srgbClr val="374151"/>
                  </a:solidFill>
                  <a:latin typeface="+mn-ea"/>
                </a:rPr>
                <a:t>)</a:t>
              </a:r>
            </a:p>
          </p:txBody>
        </p:sp>
      </p:grpSp>
      <p:grpSp>
        <p:nvGrpSpPr>
          <p:cNvPr id="73" name="群組 72">
            <a:extLst>
              <a:ext uri="{FF2B5EF4-FFF2-40B4-BE49-F238E27FC236}">
                <a16:creationId xmlns:a16="http://schemas.microsoft.com/office/drawing/2014/main" id="{62C1FC5F-1654-8242-F559-438E05873349}"/>
              </a:ext>
            </a:extLst>
          </p:cNvPr>
          <p:cNvGrpSpPr/>
          <p:nvPr/>
        </p:nvGrpSpPr>
        <p:grpSpPr>
          <a:xfrm>
            <a:off x="4331355" y="6608531"/>
            <a:ext cx="1230630" cy="212755"/>
            <a:chOff x="4331355" y="5369617"/>
            <a:chExt cx="1230630" cy="212755"/>
          </a:xfrm>
        </p:grpSpPr>
        <p:sp>
          <p:nvSpPr>
            <p:cNvPr id="74" name="文字方塊 73">
              <a:extLst>
                <a:ext uri="{FF2B5EF4-FFF2-40B4-BE49-F238E27FC236}">
                  <a16:creationId xmlns:a16="http://schemas.microsoft.com/office/drawing/2014/main" id="{1290E4E9-2217-4FB7-5312-FD2CC468B48C}"/>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75" name="文字方塊 74">
              <a:extLst>
                <a:ext uri="{FF2B5EF4-FFF2-40B4-BE49-F238E27FC236}">
                  <a16:creationId xmlns:a16="http://schemas.microsoft.com/office/drawing/2014/main" id="{11D18E90-2F97-DAC3-513E-3C8091C5AD03}"/>
                </a:ext>
              </a:extLst>
            </p:cNvPr>
            <p:cNvSpPr txBox="1"/>
            <p:nvPr/>
          </p:nvSpPr>
          <p:spPr>
            <a:xfrm>
              <a:off x="4373265" y="5382317"/>
              <a:ext cx="1188720" cy="200055"/>
            </a:xfrm>
            <a:prstGeom prst="rect">
              <a:avLst/>
            </a:prstGeom>
            <a:noFill/>
          </p:spPr>
          <p:txBody>
            <a:bodyPr wrap="square">
              <a:spAutoFit/>
            </a:bodyPr>
            <a:lstStyle/>
            <a:p>
              <a:pPr algn="l"/>
              <a:r>
                <a:rPr lang="ja-JP" altLang="en-US" sz="700" b="1" i="0" dirty="0">
                  <a:solidFill>
                    <a:srgbClr val="374151"/>
                  </a:solidFill>
                  <a:effectLst/>
                  <a:latin typeface="+mn-ea"/>
                </a:rPr>
                <a:t>センサーの故障の警報</a:t>
              </a:r>
            </a:p>
          </p:txBody>
        </p:sp>
      </p:grpSp>
      <p:grpSp>
        <p:nvGrpSpPr>
          <p:cNvPr id="76" name="群組 75">
            <a:extLst>
              <a:ext uri="{FF2B5EF4-FFF2-40B4-BE49-F238E27FC236}">
                <a16:creationId xmlns:a16="http://schemas.microsoft.com/office/drawing/2014/main" id="{28874DEB-F2E9-105B-33AE-90F1E0BED8EC}"/>
              </a:ext>
            </a:extLst>
          </p:cNvPr>
          <p:cNvGrpSpPr/>
          <p:nvPr/>
        </p:nvGrpSpPr>
        <p:grpSpPr>
          <a:xfrm>
            <a:off x="4331355" y="6937646"/>
            <a:ext cx="1230630" cy="212755"/>
            <a:chOff x="4331355" y="5369617"/>
            <a:chExt cx="1230630" cy="212755"/>
          </a:xfrm>
        </p:grpSpPr>
        <p:sp>
          <p:nvSpPr>
            <p:cNvPr id="77" name="文字方塊 76">
              <a:extLst>
                <a:ext uri="{FF2B5EF4-FFF2-40B4-BE49-F238E27FC236}">
                  <a16:creationId xmlns:a16="http://schemas.microsoft.com/office/drawing/2014/main" id="{3F2B1866-89A1-F6F6-8347-BB18C21CC05B}"/>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78" name="文字方塊 77">
              <a:extLst>
                <a:ext uri="{FF2B5EF4-FFF2-40B4-BE49-F238E27FC236}">
                  <a16:creationId xmlns:a16="http://schemas.microsoft.com/office/drawing/2014/main" id="{A7B02B4F-F622-556E-1754-4369FB820CA1}"/>
                </a:ext>
              </a:extLst>
            </p:cNvPr>
            <p:cNvSpPr txBox="1"/>
            <p:nvPr/>
          </p:nvSpPr>
          <p:spPr>
            <a:xfrm>
              <a:off x="4373265" y="5382317"/>
              <a:ext cx="1188720" cy="200055"/>
            </a:xfrm>
            <a:prstGeom prst="rect">
              <a:avLst/>
            </a:prstGeom>
            <a:noFill/>
          </p:spPr>
          <p:txBody>
            <a:bodyPr wrap="square">
              <a:spAutoFit/>
            </a:bodyPr>
            <a:lstStyle/>
            <a:p>
              <a:pPr algn="ctr"/>
              <a:r>
                <a:rPr lang="ja-JP" altLang="en-US" sz="700" b="1" i="0" dirty="0">
                  <a:solidFill>
                    <a:srgbClr val="374151"/>
                  </a:solidFill>
                  <a:effectLst/>
                  <a:latin typeface="+mn-ea"/>
                </a:rPr>
                <a:t>装置の停電</a:t>
              </a:r>
            </a:p>
          </p:txBody>
        </p:sp>
      </p:grpSp>
      <p:sp>
        <p:nvSpPr>
          <p:cNvPr id="79" name="文字方塊 78">
            <a:extLst>
              <a:ext uri="{FF2B5EF4-FFF2-40B4-BE49-F238E27FC236}">
                <a16:creationId xmlns:a16="http://schemas.microsoft.com/office/drawing/2014/main" id="{5370C4F2-CFBF-ED0C-14F3-76F13F7119A6}"/>
              </a:ext>
            </a:extLst>
          </p:cNvPr>
          <p:cNvSpPr txBox="1"/>
          <p:nvPr/>
        </p:nvSpPr>
        <p:spPr>
          <a:xfrm>
            <a:off x="3828538" y="5394787"/>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80" name="文字方塊 79">
            <a:extLst>
              <a:ext uri="{FF2B5EF4-FFF2-40B4-BE49-F238E27FC236}">
                <a16:creationId xmlns:a16="http://schemas.microsoft.com/office/drawing/2014/main" id="{E293F0DC-2958-ED18-D43D-923B35B9C4F2}"/>
              </a:ext>
            </a:extLst>
          </p:cNvPr>
          <p:cNvSpPr txBox="1"/>
          <p:nvPr/>
        </p:nvSpPr>
        <p:spPr>
          <a:xfrm>
            <a:off x="3824823" y="5699928"/>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81" name="文字方塊 80">
            <a:extLst>
              <a:ext uri="{FF2B5EF4-FFF2-40B4-BE49-F238E27FC236}">
                <a16:creationId xmlns:a16="http://schemas.microsoft.com/office/drawing/2014/main" id="{B4B4EC0B-3458-8AAA-B24C-BE9086F68D51}"/>
              </a:ext>
            </a:extLst>
          </p:cNvPr>
          <p:cNvSpPr txBox="1"/>
          <p:nvPr/>
        </p:nvSpPr>
        <p:spPr>
          <a:xfrm>
            <a:off x="3824823" y="6638257"/>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82" name="文字方塊 81">
            <a:extLst>
              <a:ext uri="{FF2B5EF4-FFF2-40B4-BE49-F238E27FC236}">
                <a16:creationId xmlns:a16="http://schemas.microsoft.com/office/drawing/2014/main" id="{4294DC34-C20F-50D8-E17E-9FC5E29F19B7}"/>
              </a:ext>
            </a:extLst>
          </p:cNvPr>
          <p:cNvSpPr txBox="1"/>
          <p:nvPr/>
        </p:nvSpPr>
        <p:spPr>
          <a:xfrm>
            <a:off x="3825168" y="6315449"/>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点滅</a:t>
            </a:r>
          </a:p>
        </p:txBody>
      </p:sp>
      <p:sp>
        <p:nvSpPr>
          <p:cNvPr id="83" name="文字方塊 82">
            <a:extLst>
              <a:ext uri="{FF2B5EF4-FFF2-40B4-BE49-F238E27FC236}">
                <a16:creationId xmlns:a16="http://schemas.microsoft.com/office/drawing/2014/main" id="{ECE05AD0-430E-1568-18D7-5F88F7777714}"/>
              </a:ext>
            </a:extLst>
          </p:cNvPr>
          <p:cNvSpPr txBox="1"/>
          <p:nvPr/>
        </p:nvSpPr>
        <p:spPr>
          <a:xfrm>
            <a:off x="3824823" y="6006146"/>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点滅</a:t>
            </a:r>
          </a:p>
        </p:txBody>
      </p:sp>
      <p:sp>
        <p:nvSpPr>
          <p:cNvPr id="84" name="文字方塊 83">
            <a:extLst>
              <a:ext uri="{FF2B5EF4-FFF2-40B4-BE49-F238E27FC236}">
                <a16:creationId xmlns:a16="http://schemas.microsoft.com/office/drawing/2014/main" id="{38A485C1-6C6C-FDDB-59A0-C84DC2E0FC74}"/>
              </a:ext>
            </a:extLst>
          </p:cNvPr>
          <p:cNvSpPr txBox="1"/>
          <p:nvPr/>
        </p:nvSpPr>
        <p:spPr>
          <a:xfrm>
            <a:off x="3364521" y="6955474"/>
            <a:ext cx="399126" cy="215444"/>
          </a:xfrm>
          <a:prstGeom prst="rect">
            <a:avLst/>
          </a:prstGeom>
          <a:solidFill>
            <a:schemeClr val="bg1"/>
          </a:solidFill>
        </p:spPr>
        <p:txBody>
          <a:bodyPr wrap="square">
            <a:spAutoFit/>
          </a:bodyPr>
          <a:lstStyle/>
          <a:p>
            <a:pPr algn="l"/>
            <a:r>
              <a:rPr lang="ja-JP" altLang="en-US" sz="800" b="1" dirty="0">
                <a:solidFill>
                  <a:srgbClr val="374151"/>
                </a:solidFill>
                <a:latin typeface="+mn-ea"/>
              </a:rPr>
              <a:t>黒色</a:t>
            </a:r>
            <a:endParaRPr lang="ja-JP" altLang="en-US" sz="800" b="1" i="0" dirty="0">
              <a:solidFill>
                <a:srgbClr val="374151"/>
              </a:solidFill>
              <a:effectLst/>
              <a:latin typeface="+mn-ea"/>
            </a:endParaRPr>
          </a:p>
        </p:txBody>
      </p:sp>
      <p:sp>
        <p:nvSpPr>
          <p:cNvPr id="85" name="文字方塊 84">
            <a:extLst>
              <a:ext uri="{FF2B5EF4-FFF2-40B4-BE49-F238E27FC236}">
                <a16:creationId xmlns:a16="http://schemas.microsoft.com/office/drawing/2014/main" id="{F526F488-EDEC-71EF-1A1E-748727C42270}"/>
              </a:ext>
            </a:extLst>
          </p:cNvPr>
          <p:cNvSpPr txBox="1"/>
          <p:nvPr/>
        </p:nvSpPr>
        <p:spPr>
          <a:xfrm>
            <a:off x="3364521" y="6632700"/>
            <a:ext cx="399126" cy="215444"/>
          </a:xfrm>
          <a:prstGeom prst="rect">
            <a:avLst/>
          </a:prstGeom>
          <a:solidFill>
            <a:schemeClr val="bg1"/>
          </a:solidFill>
        </p:spPr>
        <p:txBody>
          <a:bodyPr wrap="square">
            <a:spAutoFit/>
          </a:bodyPr>
          <a:lstStyle/>
          <a:p>
            <a:pPr algn="l"/>
            <a:r>
              <a:rPr lang="ja-JP" altLang="en-US" sz="800" b="1" dirty="0">
                <a:solidFill>
                  <a:srgbClr val="D6302F"/>
                </a:solidFill>
                <a:latin typeface="+mn-ea"/>
              </a:rPr>
              <a:t>赤色</a:t>
            </a:r>
            <a:endParaRPr lang="ja-JP" altLang="en-US" sz="800" b="1" i="0" dirty="0">
              <a:solidFill>
                <a:srgbClr val="D6302F"/>
              </a:solidFill>
              <a:effectLst/>
              <a:latin typeface="+mn-ea"/>
            </a:endParaRPr>
          </a:p>
        </p:txBody>
      </p:sp>
      <p:sp>
        <p:nvSpPr>
          <p:cNvPr id="86" name="文字方塊 85">
            <a:extLst>
              <a:ext uri="{FF2B5EF4-FFF2-40B4-BE49-F238E27FC236}">
                <a16:creationId xmlns:a16="http://schemas.microsoft.com/office/drawing/2014/main" id="{D5F33151-3EA5-5A45-C41B-4F8FDDCBCC46}"/>
              </a:ext>
            </a:extLst>
          </p:cNvPr>
          <p:cNvSpPr txBox="1"/>
          <p:nvPr/>
        </p:nvSpPr>
        <p:spPr>
          <a:xfrm>
            <a:off x="3364521" y="6314254"/>
            <a:ext cx="399126" cy="215444"/>
          </a:xfrm>
          <a:prstGeom prst="rect">
            <a:avLst/>
          </a:prstGeom>
          <a:solidFill>
            <a:schemeClr val="bg1"/>
          </a:solidFill>
        </p:spPr>
        <p:txBody>
          <a:bodyPr wrap="square">
            <a:spAutoFit/>
          </a:bodyPr>
          <a:lstStyle/>
          <a:p>
            <a:pPr algn="l"/>
            <a:r>
              <a:rPr lang="ja-JP" altLang="en-US" sz="800" b="1" dirty="0">
                <a:solidFill>
                  <a:srgbClr val="D6302F"/>
                </a:solidFill>
                <a:latin typeface="+mn-ea"/>
              </a:rPr>
              <a:t>赤色</a:t>
            </a:r>
            <a:endParaRPr lang="ja-JP" altLang="en-US" sz="800" b="1" i="0" dirty="0">
              <a:solidFill>
                <a:srgbClr val="D6302F"/>
              </a:solidFill>
              <a:effectLst/>
              <a:latin typeface="+mn-ea"/>
            </a:endParaRPr>
          </a:p>
        </p:txBody>
      </p:sp>
      <p:sp>
        <p:nvSpPr>
          <p:cNvPr id="87" name="文字方塊 86">
            <a:extLst>
              <a:ext uri="{FF2B5EF4-FFF2-40B4-BE49-F238E27FC236}">
                <a16:creationId xmlns:a16="http://schemas.microsoft.com/office/drawing/2014/main" id="{634AAC15-1871-2F5E-A647-46327DBD65D2}"/>
              </a:ext>
            </a:extLst>
          </p:cNvPr>
          <p:cNvSpPr txBox="1"/>
          <p:nvPr/>
        </p:nvSpPr>
        <p:spPr>
          <a:xfrm>
            <a:off x="3358476" y="6015815"/>
            <a:ext cx="399126" cy="215444"/>
          </a:xfrm>
          <a:prstGeom prst="rect">
            <a:avLst/>
          </a:prstGeom>
          <a:solidFill>
            <a:schemeClr val="bg1"/>
          </a:solidFill>
        </p:spPr>
        <p:txBody>
          <a:bodyPr wrap="square">
            <a:spAutoFit/>
          </a:bodyPr>
          <a:lstStyle/>
          <a:p>
            <a:pPr algn="l"/>
            <a:r>
              <a:rPr lang="ja-JP" altLang="en-US" sz="800" b="1" dirty="0">
                <a:solidFill>
                  <a:srgbClr val="FFD203"/>
                </a:solidFill>
                <a:latin typeface="+mn-ea"/>
              </a:rPr>
              <a:t>黄色</a:t>
            </a:r>
            <a:endParaRPr lang="ja-JP" altLang="en-US" sz="800" b="1" i="0" dirty="0">
              <a:solidFill>
                <a:srgbClr val="FFD203"/>
              </a:solidFill>
              <a:effectLst/>
              <a:latin typeface="+mn-ea"/>
            </a:endParaRPr>
          </a:p>
        </p:txBody>
      </p:sp>
      <p:sp>
        <p:nvSpPr>
          <p:cNvPr id="88" name="文字方塊 87">
            <a:extLst>
              <a:ext uri="{FF2B5EF4-FFF2-40B4-BE49-F238E27FC236}">
                <a16:creationId xmlns:a16="http://schemas.microsoft.com/office/drawing/2014/main" id="{9BC04D5B-30B5-8C57-5D2E-FFBFA8434066}"/>
              </a:ext>
            </a:extLst>
          </p:cNvPr>
          <p:cNvSpPr txBox="1"/>
          <p:nvPr/>
        </p:nvSpPr>
        <p:spPr>
          <a:xfrm>
            <a:off x="3356962" y="5705123"/>
            <a:ext cx="399126" cy="215444"/>
          </a:xfrm>
          <a:prstGeom prst="rect">
            <a:avLst/>
          </a:prstGeom>
          <a:solidFill>
            <a:schemeClr val="bg1"/>
          </a:solidFill>
        </p:spPr>
        <p:txBody>
          <a:bodyPr wrap="square">
            <a:spAutoFit/>
          </a:bodyPr>
          <a:lstStyle/>
          <a:p>
            <a:pPr algn="l"/>
            <a:r>
              <a:rPr lang="ja-JP" altLang="en-US" sz="800" b="1" dirty="0">
                <a:solidFill>
                  <a:srgbClr val="FFD203"/>
                </a:solidFill>
                <a:latin typeface="+mn-ea"/>
              </a:rPr>
              <a:t>黄色</a:t>
            </a:r>
            <a:endParaRPr lang="ja-JP" altLang="en-US" sz="800" b="1" i="0" dirty="0">
              <a:solidFill>
                <a:srgbClr val="FFD203"/>
              </a:solidFill>
              <a:effectLst/>
              <a:latin typeface="+mn-ea"/>
            </a:endParaRPr>
          </a:p>
        </p:txBody>
      </p:sp>
      <p:sp>
        <p:nvSpPr>
          <p:cNvPr id="89" name="文字方塊 88">
            <a:extLst>
              <a:ext uri="{FF2B5EF4-FFF2-40B4-BE49-F238E27FC236}">
                <a16:creationId xmlns:a16="http://schemas.microsoft.com/office/drawing/2014/main" id="{37849775-4840-68C1-FEE1-01B1FFB6E287}"/>
              </a:ext>
            </a:extLst>
          </p:cNvPr>
          <p:cNvSpPr txBox="1"/>
          <p:nvPr/>
        </p:nvSpPr>
        <p:spPr>
          <a:xfrm>
            <a:off x="3354155" y="5394908"/>
            <a:ext cx="399126" cy="215444"/>
          </a:xfrm>
          <a:prstGeom prst="rect">
            <a:avLst/>
          </a:prstGeom>
          <a:solidFill>
            <a:schemeClr val="bg1"/>
          </a:solidFill>
        </p:spPr>
        <p:txBody>
          <a:bodyPr wrap="square">
            <a:spAutoFit/>
          </a:bodyPr>
          <a:lstStyle/>
          <a:p>
            <a:pPr algn="l"/>
            <a:r>
              <a:rPr lang="ja-JP" altLang="en-US" sz="800" b="1" dirty="0">
                <a:solidFill>
                  <a:srgbClr val="00654D"/>
                </a:solidFill>
                <a:latin typeface="+mn-ea"/>
              </a:rPr>
              <a:t>緑色</a:t>
            </a:r>
            <a:endParaRPr lang="ja-JP" altLang="en-US" sz="800" b="1" i="0" dirty="0">
              <a:solidFill>
                <a:srgbClr val="00654D"/>
              </a:solidFill>
              <a:effectLst/>
              <a:latin typeface="+mn-ea"/>
            </a:endParaRPr>
          </a:p>
        </p:txBody>
      </p:sp>
      <p:sp>
        <p:nvSpPr>
          <p:cNvPr id="90" name="文字方塊 89">
            <a:extLst>
              <a:ext uri="{FF2B5EF4-FFF2-40B4-BE49-F238E27FC236}">
                <a16:creationId xmlns:a16="http://schemas.microsoft.com/office/drawing/2014/main" id="{A106C109-F68C-B953-1AFC-6BC48FB13AE9}"/>
              </a:ext>
            </a:extLst>
          </p:cNvPr>
          <p:cNvSpPr txBox="1"/>
          <p:nvPr/>
        </p:nvSpPr>
        <p:spPr>
          <a:xfrm>
            <a:off x="3261234" y="4993148"/>
            <a:ext cx="555568" cy="33855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ランプの色</a:t>
            </a:r>
          </a:p>
        </p:txBody>
      </p:sp>
      <p:sp>
        <p:nvSpPr>
          <p:cNvPr id="91" name="文字方塊 90">
            <a:extLst>
              <a:ext uri="{FF2B5EF4-FFF2-40B4-BE49-F238E27FC236}">
                <a16:creationId xmlns:a16="http://schemas.microsoft.com/office/drawing/2014/main" id="{1FA60CFC-E863-1DC8-CD2A-7CE27EF17C69}"/>
              </a:ext>
            </a:extLst>
          </p:cNvPr>
          <p:cNvSpPr txBox="1"/>
          <p:nvPr/>
        </p:nvSpPr>
        <p:spPr>
          <a:xfrm>
            <a:off x="3744905" y="5082233"/>
            <a:ext cx="555568" cy="21544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状態</a:t>
            </a:r>
          </a:p>
        </p:txBody>
      </p:sp>
      <p:sp>
        <p:nvSpPr>
          <p:cNvPr id="92" name="文字方塊 91">
            <a:extLst>
              <a:ext uri="{FF2B5EF4-FFF2-40B4-BE49-F238E27FC236}">
                <a16:creationId xmlns:a16="http://schemas.microsoft.com/office/drawing/2014/main" id="{992D74F9-A6C8-2E67-C286-F8C1602880B7}"/>
              </a:ext>
            </a:extLst>
          </p:cNvPr>
          <p:cNvSpPr txBox="1"/>
          <p:nvPr/>
        </p:nvSpPr>
        <p:spPr>
          <a:xfrm>
            <a:off x="4647931" y="5078190"/>
            <a:ext cx="555568" cy="21544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意味</a:t>
            </a:r>
          </a:p>
        </p:txBody>
      </p:sp>
      <p:sp>
        <p:nvSpPr>
          <p:cNvPr id="93" name="文字方塊 92">
            <a:extLst>
              <a:ext uri="{FF2B5EF4-FFF2-40B4-BE49-F238E27FC236}">
                <a16:creationId xmlns:a16="http://schemas.microsoft.com/office/drawing/2014/main" id="{CB689828-9D59-EA71-59D8-8D4F0CEE901E}"/>
              </a:ext>
            </a:extLst>
          </p:cNvPr>
          <p:cNvSpPr txBox="1"/>
          <p:nvPr/>
        </p:nvSpPr>
        <p:spPr>
          <a:xfrm>
            <a:off x="5343635" y="4996631"/>
            <a:ext cx="978950" cy="307777"/>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優先度レベル</a:t>
            </a:r>
            <a:endParaRPr lang="en-US" altLang="ja-JP" sz="800" b="1" i="0" dirty="0">
              <a:solidFill>
                <a:srgbClr val="374151"/>
              </a:solidFill>
              <a:effectLst/>
              <a:latin typeface="+mn-ea"/>
            </a:endParaRPr>
          </a:p>
          <a:p>
            <a:pPr algn="ctr"/>
            <a:r>
              <a:rPr lang="ja-JP" altLang="en-US" sz="600" b="1" i="0" dirty="0">
                <a:solidFill>
                  <a:srgbClr val="374151"/>
                </a:solidFill>
                <a:effectLst/>
                <a:latin typeface="+mn-ea"/>
              </a:rPr>
              <a:t>（</a:t>
            </a:r>
            <a:r>
              <a:rPr lang="en-US" altLang="ja-JP" sz="600" b="1" i="0" dirty="0">
                <a:solidFill>
                  <a:srgbClr val="374151"/>
                </a:solidFill>
                <a:effectLst/>
                <a:latin typeface="+mn-ea"/>
              </a:rPr>
              <a:t>1</a:t>
            </a:r>
            <a:r>
              <a:rPr lang="ja-JP" altLang="en-US" sz="600" b="1" i="0" dirty="0">
                <a:solidFill>
                  <a:srgbClr val="374151"/>
                </a:solidFill>
                <a:effectLst/>
                <a:latin typeface="+mn-ea"/>
              </a:rPr>
              <a:t>が最高、</a:t>
            </a:r>
            <a:r>
              <a:rPr lang="en-US" altLang="ja-JP" sz="600" b="1" i="0" dirty="0">
                <a:solidFill>
                  <a:srgbClr val="374151"/>
                </a:solidFill>
                <a:effectLst/>
                <a:latin typeface="+mn-ea"/>
              </a:rPr>
              <a:t>5</a:t>
            </a:r>
            <a:r>
              <a:rPr lang="ja-JP" altLang="en-US" sz="600" b="1" i="0" dirty="0">
                <a:solidFill>
                  <a:srgbClr val="374151"/>
                </a:solidFill>
                <a:effectLst/>
                <a:latin typeface="+mn-ea"/>
              </a:rPr>
              <a:t>が最低）</a:t>
            </a:r>
            <a:endParaRPr lang="ja-JP" altLang="en-US" sz="900" b="1" i="0" dirty="0">
              <a:solidFill>
                <a:srgbClr val="374151"/>
              </a:solidFill>
              <a:effectLst/>
              <a:latin typeface="+mn-ea"/>
            </a:endParaRPr>
          </a:p>
        </p:txBody>
      </p:sp>
      <p:sp>
        <p:nvSpPr>
          <p:cNvPr id="94" name="文字方塊 93">
            <a:extLst>
              <a:ext uri="{FF2B5EF4-FFF2-40B4-BE49-F238E27FC236}">
                <a16:creationId xmlns:a16="http://schemas.microsoft.com/office/drawing/2014/main" id="{E3B8ABC2-5C82-37BA-B3F2-B718FB59B390}"/>
              </a:ext>
            </a:extLst>
          </p:cNvPr>
          <p:cNvSpPr txBox="1"/>
          <p:nvPr/>
        </p:nvSpPr>
        <p:spPr>
          <a:xfrm>
            <a:off x="35560" y="4570160"/>
            <a:ext cx="6810248" cy="215444"/>
          </a:xfrm>
          <a:prstGeom prst="rect">
            <a:avLst/>
          </a:prstGeom>
          <a:solidFill>
            <a:schemeClr val="bg1"/>
          </a:solidFill>
        </p:spPr>
        <p:txBody>
          <a:bodyPr wrap="square">
            <a:spAutoFit/>
          </a:bodyPr>
          <a:lstStyle/>
          <a:p>
            <a:pPr algn="l"/>
            <a:endParaRPr lang="ja-JP" altLang="en-US" sz="800" b="1" i="0" dirty="0">
              <a:solidFill>
                <a:srgbClr val="374151"/>
              </a:solidFill>
              <a:effectLst/>
              <a:latin typeface="+mn-ea"/>
            </a:endParaRPr>
          </a:p>
        </p:txBody>
      </p:sp>
    </p:spTree>
    <p:extLst>
      <p:ext uri="{BB962C8B-B14F-4D97-AF65-F5344CB8AC3E}">
        <p14:creationId xmlns:p14="http://schemas.microsoft.com/office/powerpoint/2010/main" val="1880611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圖片 13">
            <a:extLst>
              <a:ext uri="{FF2B5EF4-FFF2-40B4-BE49-F238E27FC236}">
                <a16:creationId xmlns:a16="http://schemas.microsoft.com/office/drawing/2014/main" id="{FB54C97F-A5EB-9D04-A0D6-9339A432057D}"/>
              </a:ext>
            </a:extLst>
          </p:cNvPr>
          <p:cNvPicPr>
            <a:picLocks noChangeAspect="1"/>
          </p:cNvPicPr>
          <p:nvPr/>
        </p:nvPicPr>
        <p:blipFill>
          <a:blip r:embed="rId2"/>
          <a:stretch>
            <a:fillRect/>
          </a:stretch>
        </p:blipFill>
        <p:spPr>
          <a:xfrm>
            <a:off x="0" y="0"/>
            <a:ext cx="6858000" cy="4174856"/>
          </a:xfrm>
          <a:prstGeom prst="rect">
            <a:avLst/>
          </a:prstGeom>
        </p:spPr>
      </p:pic>
      <p:pic>
        <p:nvPicPr>
          <p:cNvPr id="10" name="圖片 9">
            <a:extLst>
              <a:ext uri="{FF2B5EF4-FFF2-40B4-BE49-F238E27FC236}">
                <a16:creationId xmlns:a16="http://schemas.microsoft.com/office/drawing/2014/main" id="{968A7E22-1AD3-15B7-674F-BF3FC2905A3B}"/>
              </a:ext>
            </a:extLst>
          </p:cNvPr>
          <p:cNvPicPr>
            <a:picLocks noChangeAspect="1"/>
          </p:cNvPicPr>
          <p:nvPr/>
        </p:nvPicPr>
        <p:blipFill>
          <a:blip r:embed="rId3"/>
          <a:stretch>
            <a:fillRect/>
          </a:stretch>
        </p:blipFill>
        <p:spPr>
          <a:xfrm>
            <a:off x="0" y="4148017"/>
            <a:ext cx="6858000" cy="1696325"/>
          </a:xfrm>
          <a:prstGeom prst="rect">
            <a:avLst/>
          </a:prstGeom>
        </p:spPr>
      </p:pic>
      <p:pic>
        <p:nvPicPr>
          <p:cNvPr id="20" name="圖片 19">
            <a:extLst>
              <a:ext uri="{FF2B5EF4-FFF2-40B4-BE49-F238E27FC236}">
                <a16:creationId xmlns:a16="http://schemas.microsoft.com/office/drawing/2014/main" id="{E8119733-5B16-90AB-A695-83759411AE33}"/>
              </a:ext>
            </a:extLst>
          </p:cNvPr>
          <p:cNvPicPr>
            <a:picLocks noChangeAspect="1"/>
          </p:cNvPicPr>
          <p:nvPr/>
        </p:nvPicPr>
        <p:blipFill>
          <a:blip r:embed="rId4"/>
          <a:stretch>
            <a:fillRect/>
          </a:stretch>
        </p:blipFill>
        <p:spPr>
          <a:xfrm>
            <a:off x="0" y="5948342"/>
            <a:ext cx="6858000" cy="3957658"/>
          </a:xfrm>
          <a:prstGeom prst="rect">
            <a:avLst/>
          </a:prstGeom>
        </p:spPr>
      </p:pic>
      <p:sp>
        <p:nvSpPr>
          <p:cNvPr id="21" name="矩形 20">
            <a:extLst>
              <a:ext uri="{FF2B5EF4-FFF2-40B4-BE49-F238E27FC236}">
                <a16:creationId xmlns:a16="http://schemas.microsoft.com/office/drawing/2014/main" id="{C7574915-2D9E-30E6-A8B0-E1AF1C95A79D}"/>
              </a:ext>
            </a:extLst>
          </p:cNvPr>
          <p:cNvSpPr/>
          <p:nvPr/>
        </p:nvSpPr>
        <p:spPr>
          <a:xfrm>
            <a:off x="291084" y="952499"/>
            <a:ext cx="1455420" cy="379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2FCD43B4-8C12-8877-E4D7-5EE49F54B152}"/>
              </a:ext>
            </a:extLst>
          </p:cNvPr>
          <p:cNvSpPr txBox="1"/>
          <p:nvPr/>
        </p:nvSpPr>
        <p:spPr>
          <a:xfrm>
            <a:off x="230632" y="1078207"/>
            <a:ext cx="2736596" cy="276999"/>
          </a:xfrm>
          <a:prstGeom prst="rect">
            <a:avLst/>
          </a:prstGeom>
          <a:noFill/>
        </p:spPr>
        <p:txBody>
          <a:bodyPr wrap="square">
            <a:spAutoFit/>
          </a:bodyPr>
          <a:lstStyle/>
          <a:p>
            <a:r>
              <a:rPr lang="en-US" altLang="ja-JP" sz="1200" b="1" dirty="0">
                <a:latin typeface="+mn-ea"/>
              </a:rPr>
              <a:t>MMS</a:t>
            </a:r>
            <a:r>
              <a:rPr lang="zh-TW" altLang="en-US" sz="1200" b="1" dirty="0">
                <a:latin typeface="+mn-ea"/>
              </a:rPr>
              <a:t> </a:t>
            </a:r>
            <a:r>
              <a:rPr lang="ja-JP" altLang="en-US" sz="1200" b="1" dirty="0">
                <a:latin typeface="+mn-ea"/>
              </a:rPr>
              <a:t>キット</a:t>
            </a:r>
            <a:r>
              <a:rPr lang="en-US" altLang="ja-JP" sz="1200" b="1" dirty="0">
                <a:latin typeface="+mn-ea"/>
              </a:rPr>
              <a:t>/</a:t>
            </a:r>
            <a:r>
              <a:rPr lang="ja-JP" altLang="en-US" sz="1200" b="1" dirty="0">
                <a:latin typeface="+mn-ea"/>
              </a:rPr>
              <a:t>コンポーネント </a:t>
            </a:r>
          </a:p>
        </p:txBody>
      </p:sp>
      <p:sp>
        <p:nvSpPr>
          <p:cNvPr id="26" name="文字方塊 25">
            <a:extLst>
              <a:ext uri="{FF2B5EF4-FFF2-40B4-BE49-F238E27FC236}">
                <a16:creationId xmlns:a16="http://schemas.microsoft.com/office/drawing/2014/main" id="{01EC49FF-9FE3-9700-B2EC-126CA6FA925B}"/>
              </a:ext>
            </a:extLst>
          </p:cNvPr>
          <p:cNvSpPr txBox="1"/>
          <p:nvPr/>
        </p:nvSpPr>
        <p:spPr>
          <a:xfrm>
            <a:off x="373380" y="1541661"/>
            <a:ext cx="5777484" cy="215444"/>
          </a:xfrm>
          <a:prstGeom prst="rect">
            <a:avLst/>
          </a:prstGeom>
          <a:solidFill>
            <a:schemeClr val="bg1"/>
          </a:solidFill>
        </p:spPr>
        <p:txBody>
          <a:bodyPr wrap="square">
            <a:spAutoFit/>
          </a:bodyPr>
          <a:lstStyle/>
          <a:p>
            <a:r>
              <a:rPr lang="en-US" altLang="ja-JP" sz="800" b="1" dirty="0" err="1">
                <a:latin typeface="+mn-ea"/>
              </a:rPr>
              <a:t>Exertherm</a:t>
            </a:r>
            <a:r>
              <a:rPr lang="en-US" altLang="ja-JP" sz="800" b="1" dirty="0">
                <a:latin typeface="+mn-ea"/>
              </a:rPr>
              <a:t> MMS</a:t>
            </a:r>
            <a:r>
              <a:rPr lang="ja-JP" altLang="en-US" sz="800" b="1" dirty="0">
                <a:latin typeface="+mn-ea"/>
              </a:rPr>
              <a:t>温度モニタリングソリューションの完全なキットには、以下のコンポーネントが含まれています：</a:t>
            </a:r>
          </a:p>
        </p:txBody>
      </p:sp>
      <p:grpSp>
        <p:nvGrpSpPr>
          <p:cNvPr id="57" name="群組 56">
            <a:extLst>
              <a:ext uri="{FF2B5EF4-FFF2-40B4-BE49-F238E27FC236}">
                <a16:creationId xmlns:a16="http://schemas.microsoft.com/office/drawing/2014/main" id="{0BC88C8F-46EA-9BA1-AABD-B6BE0605F6F1}"/>
              </a:ext>
            </a:extLst>
          </p:cNvPr>
          <p:cNvGrpSpPr/>
          <p:nvPr/>
        </p:nvGrpSpPr>
        <p:grpSpPr>
          <a:xfrm>
            <a:off x="848106" y="2178637"/>
            <a:ext cx="5302758" cy="3539040"/>
            <a:chOff x="848106" y="2178637"/>
            <a:chExt cx="5302758" cy="3539040"/>
          </a:xfrm>
        </p:grpSpPr>
        <p:grpSp>
          <p:nvGrpSpPr>
            <p:cNvPr id="36" name="群組 35">
              <a:extLst>
                <a:ext uri="{FF2B5EF4-FFF2-40B4-BE49-F238E27FC236}">
                  <a16:creationId xmlns:a16="http://schemas.microsoft.com/office/drawing/2014/main" id="{051101FA-12BE-4B6B-4948-0FB506B4B703}"/>
                </a:ext>
              </a:extLst>
            </p:cNvPr>
            <p:cNvGrpSpPr/>
            <p:nvPr/>
          </p:nvGrpSpPr>
          <p:grpSpPr>
            <a:xfrm>
              <a:off x="1284732" y="2182552"/>
              <a:ext cx="1664208" cy="253916"/>
              <a:chOff x="1284732" y="2182552"/>
              <a:chExt cx="1664208" cy="253916"/>
            </a:xfrm>
          </p:grpSpPr>
          <p:grpSp>
            <p:nvGrpSpPr>
              <p:cNvPr id="30" name="群組 29">
                <a:extLst>
                  <a:ext uri="{FF2B5EF4-FFF2-40B4-BE49-F238E27FC236}">
                    <a16:creationId xmlns:a16="http://schemas.microsoft.com/office/drawing/2014/main" id="{859297A6-7F23-C926-A529-98BBAF91BF10}"/>
                  </a:ext>
                </a:extLst>
              </p:cNvPr>
              <p:cNvGrpSpPr/>
              <p:nvPr/>
            </p:nvGrpSpPr>
            <p:grpSpPr>
              <a:xfrm>
                <a:off x="1332230" y="2225248"/>
                <a:ext cx="1428750" cy="161735"/>
                <a:chOff x="1332230" y="2225248"/>
                <a:chExt cx="1428750" cy="161735"/>
              </a:xfrm>
            </p:grpSpPr>
            <p:sp>
              <p:nvSpPr>
                <p:cNvPr id="29" name="矩形 28">
                  <a:extLst>
                    <a:ext uri="{FF2B5EF4-FFF2-40B4-BE49-F238E27FC236}">
                      <a16:creationId xmlns:a16="http://schemas.microsoft.com/office/drawing/2014/main" id="{67CEB673-7220-982D-936D-5C48B6B7CA17}"/>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矩形: 圓角 27">
                  <a:extLst>
                    <a:ext uri="{FF2B5EF4-FFF2-40B4-BE49-F238E27FC236}">
                      <a16:creationId xmlns:a16="http://schemas.microsoft.com/office/drawing/2014/main" id="{92F1EB68-F7A6-62E3-2447-1FEA27FABD7F}"/>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2" name="文字方塊 31">
                <a:extLst>
                  <a:ext uri="{FF2B5EF4-FFF2-40B4-BE49-F238E27FC236}">
                    <a16:creationId xmlns:a16="http://schemas.microsoft.com/office/drawing/2014/main" id="{0C1D883C-BB76-4967-3922-6ED660F21002}"/>
                  </a:ext>
                </a:extLst>
              </p:cNvPr>
              <p:cNvSpPr txBox="1"/>
              <p:nvPr/>
            </p:nvSpPr>
            <p:spPr>
              <a:xfrm>
                <a:off x="1284732" y="2182552"/>
                <a:ext cx="1664208" cy="253916"/>
              </a:xfrm>
              <a:prstGeom prst="rect">
                <a:avLst/>
              </a:prstGeom>
              <a:noFill/>
            </p:spPr>
            <p:txBody>
              <a:bodyPr wrap="square">
                <a:spAutoFit/>
              </a:bodyPr>
              <a:lstStyle/>
              <a:p>
                <a:r>
                  <a:rPr lang="ja-JP" altLang="en-US" sz="1050" b="1" dirty="0">
                    <a:latin typeface="+mn-ea"/>
                  </a:rPr>
                  <a:t>データカード（</a:t>
                </a:r>
                <a:r>
                  <a:rPr lang="en-US" altLang="ja-JP" sz="1050" b="1" dirty="0">
                    <a:latin typeface="+mn-ea"/>
                  </a:rPr>
                  <a:t>MMD</a:t>
                </a:r>
                <a:r>
                  <a:rPr lang="ja-JP" altLang="en-US" sz="1050" b="1" dirty="0">
                    <a:latin typeface="+mn-ea"/>
                  </a:rPr>
                  <a:t>） </a:t>
                </a:r>
                <a:endParaRPr lang="zh-TW" altLang="en-US" sz="1050" b="1" dirty="0">
                  <a:latin typeface="+mn-ea"/>
                </a:endParaRPr>
              </a:p>
            </p:txBody>
          </p:sp>
        </p:grpSp>
        <p:sp>
          <p:nvSpPr>
            <p:cNvPr id="34" name="文字方塊 33">
              <a:extLst>
                <a:ext uri="{FF2B5EF4-FFF2-40B4-BE49-F238E27FC236}">
                  <a16:creationId xmlns:a16="http://schemas.microsoft.com/office/drawing/2014/main" id="{F3C588D7-70DF-C65F-805E-3A7763DDB6B1}"/>
                </a:ext>
              </a:extLst>
            </p:cNvPr>
            <p:cNvSpPr txBox="1"/>
            <p:nvPr/>
          </p:nvSpPr>
          <p:spPr>
            <a:xfrm>
              <a:off x="848106" y="2469087"/>
              <a:ext cx="2580894" cy="1938992"/>
            </a:xfrm>
            <a:prstGeom prst="rect">
              <a:avLst/>
            </a:prstGeom>
            <a:solidFill>
              <a:schemeClr val="bg1"/>
            </a:solidFill>
          </p:spPr>
          <p:txBody>
            <a:bodyPr wrap="square">
              <a:spAutoFit/>
            </a:bodyPr>
            <a:lstStyle/>
            <a:p>
              <a:pPr algn="l"/>
              <a:r>
                <a:rPr lang="ja-JP" altLang="en-US" sz="800" b="1" dirty="0">
                  <a:solidFill>
                    <a:srgbClr val="374151"/>
                  </a:solidFill>
                  <a:latin typeface="+mn-ea"/>
                </a:rPr>
                <a:t>熱</a:t>
              </a:r>
              <a:r>
                <a:rPr lang="ja-JP" altLang="en-US" sz="800" b="1" i="0" dirty="0">
                  <a:solidFill>
                    <a:srgbClr val="374151"/>
                  </a:solidFill>
                  <a:effectLst/>
                  <a:latin typeface="+mn-ea"/>
                </a:rPr>
                <a:t>センサー（</a:t>
              </a:r>
              <a:r>
                <a:rPr lang="en-US" altLang="ja-JP" sz="800" b="1" i="0" dirty="0">
                  <a:solidFill>
                    <a:srgbClr val="374151"/>
                  </a:solidFill>
                  <a:effectLst/>
                  <a:latin typeface="+mn-ea"/>
                </a:rPr>
                <a:t>MSL</a:t>
              </a:r>
              <a:r>
                <a:rPr lang="ja-JP" altLang="en-US" sz="800" b="1" i="0" dirty="0">
                  <a:solidFill>
                    <a:srgbClr val="374151"/>
                  </a:solidFill>
                  <a:effectLst/>
                  <a:latin typeface="+mn-ea"/>
                </a:rPr>
                <a:t>）から収集されたデータは、</a:t>
              </a:r>
              <a:r>
                <a:rPr lang="en-US" altLang="ja-JP" sz="800" b="1" i="0" dirty="0">
                  <a:solidFill>
                    <a:srgbClr val="374151"/>
                  </a:solidFill>
                  <a:effectLst/>
                  <a:latin typeface="+mn-ea"/>
                </a:rPr>
                <a:t>DIN</a:t>
              </a:r>
              <a:r>
                <a:rPr lang="ja-JP" altLang="en-US" sz="800" b="1" i="0" dirty="0">
                  <a:solidFill>
                    <a:srgbClr val="374151"/>
                  </a:solidFill>
                  <a:effectLst/>
                  <a:latin typeface="+mn-ea"/>
                </a:rPr>
                <a:t>レールに取り付けられたデータカード（</a:t>
              </a:r>
              <a:r>
                <a:rPr lang="en-US" altLang="ja-JP" sz="800" b="1" i="0" dirty="0">
                  <a:solidFill>
                    <a:srgbClr val="374151"/>
                  </a:solidFill>
                  <a:effectLst/>
                  <a:latin typeface="+mn-ea"/>
                </a:rPr>
                <a:t>MMD</a:t>
              </a:r>
              <a:r>
                <a:rPr lang="ja-JP" altLang="en-US" sz="800" b="1" i="0" dirty="0">
                  <a:solidFill>
                    <a:srgbClr val="374151"/>
                  </a:solidFill>
                  <a:effectLst/>
                  <a:latin typeface="+mn-ea"/>
                </a:rPr>
                <a:t>）に収集され、</a:t>
              </a:r>
              <a:r>
                <a:rPr lang="en-US" altLang="ja-JP" sz="800" b="1" i="0" dirty="0">
                  <a:solidFill>
                    <a:srgbClr val="374151"/>
                  </a:solidFill>
                  <a:effectLst/>
                  <a:latin typeface="+mn-ea"/>
                </a:rPr>
                <a:t>Modbus</a:t>
              </a:r>
              <a:r>
                <a:rPr lang="ja-JP" altLang="en-US" sz="800" b="1" i="0" dirty="0">
                  <a:solidFill>
                    <a:srgbClr val="374151"/>
                  </a:solidFill>
                  <a:effectLst/>
                  <a:latin typeface="+mn-ea"/>
                </a:rPr>
                <a:t>プロトコルに変換されて通信転送されます。また、データカードに取り付けられた</a:t>
              </a:r>
              <a:r>
                <a:rPr lang="en-US" altLang="ja-JP" sz="800" b="1" i="0" dirty="0">
                  <a:solidFill>
                    <a:srgbClr val="374151"/>
                  </a:solidFill>
                  <a:effectLst/>
                  <a:latin typeface="+mn-ea"/>
                </a:rPr>
                <a:t>LED</a:t>
              </a:r>
              <a:r>
                <a:rPr lang="ja-JP" altLang="en-US" sz="800" b="1" i="0" dirty="0">
                  <a:solidFill>
                    <a:srgbClr val="374151"/>
                  </a:solidFill>
                  <a:effectLst/>
                  <a:latin typeface="+mn-ea"/>
                </a:rPr>
                <a:t>ユニット（</a:t>
              </a:r>
              <a:r>
                <a:rPr lang="en-US" altLang="ja-JP" sz="800" b="1" i="0" dirty="0">
                  <a:solidFill>
                    <a:srgbClr val="374151"/>
                  </a:solidFill>
                  <a:effectLst/>
                  <a:latin typeface="+mn-ea"/>
                </a:rPr>
                <a:t>MLU</a:t>
              </a:r>
              <a:r>
                <a:rPr lang="ja-JP" altLang="en-US" sz="800" b="1" i="0" dirty="0">
                  <a:solidFill>
                    <a:srgbClr val="374151"/>
                  </a:solidFill>
                  <a:effectLst/>
                  <a:latin typeface="+mn-ea"/>
                </a:rPr>
                <a:t>）を使用して現場のアラーム状態を表示することもできます。</a:t>
              </a:r>
              <a:r>
                <a:rPr lang="en-US" altLang="ja-JP" sz="800" b="1" i="0" dirty="0">
                  <a:solidFill>
                    <a:srgbClr val="374151"/>
                  </a:solidFill>
                  <a:effectLst/>
                  <a:latin typeface="+mn-ea"/>
                </a:rPr>
                <a:t>MMD</a:t>
              </a:r>
              <a:r>
                <a:rPr lang="ja-JP" altLang="en-US" sz="800" b="1" i="0" dirty="0">
                  <a:solidFill>
                    <a:srgbClr val="374151"/>
                  </a:solidFill>
                  <a:effectLst/>
                  <a:latin typeface="+mn-ea"/>
                </a:rPr>
                <a:t>は出荷時のデフォルトのアラーム値とデバイスの通信アドレス設定で事前プログラムされていますが、お客様は自身の要求に基づいて、</a:t>
              </a:r>
              <a:r>
                <a:rPr lang="en-US" altLang="ja-JP" sz="800" b="1" i="0" dirty="0">
                  <a:solidFill>
                    <a:srgbClr val="374151"/>
                  </a:solidFill>
                  <a:effectLst/>
                  <a:latin typeface="+mn-ea"/>
                </a:rPr>
                <a:t>DIP</a:t>
              </a:r>
              <a:r>
                <a:rPr lang="ja-JP" altLang="en-US" sz="800" b="1" i="0" dirty="0">
                  <a:solidFill>
                    <a:srgbClr val="374151"/>
                  </a:solidFill>
                  <a:effectLst/>
                  <a:latin typeface="+mn-ea"/>
                </a:rPr>
                <a:t>スイッチを使用して調整設定を行うこともできます。また、監視システムに簡単かつ迅速に接続することができ、遠隔アラームの実現だけでなく、生データをお客様のホストシステム（例：</a:t>
              </a:r>
              <a:r>
                <a:rPr lang="en-US" altLang="ja-JP" sz="800" b="1" i="0" dirty="0">
                  <a:solidFill>
                    <a:srgbClr val="374151"/>
                  </a:solidFill>
                  <a:effectLst/>
                  <a:latin typeface="+mn-ea"/>
                </a:rPr>
                <a:t>CLOUD</a:t>
              </a:r>
              <a:r>
                <a:rPr lang="ja-JP" altLang="en-US" sz="800" b="1" i="0" dirty="0">
                  <a:solidFill>
                    <a:srgbClr val="374151"/>
                  </a:solidFill>
                  <a:effectLst/>
                  <a:latin typeface="+mn-ea"/>
                </a:rPr>
                <a:t>、</a:t>
              </a:r>
              <a:r>
                <a:rPr lang="en-US" altLang="ja-JP" sz="800" b="1" i="0" dirty="0">
                  <a:solidFill>
                    <a:srgbClr val="374151"/>
                  </a:solidFill>
                  <a:effectLst/>
                  <a:latin typeface="+mn-ea"/>
                </a:rPr>
                <a:t>SCADA</a:t>
              </a:r>
              <a:r>
                <a:rPr lang="ja-JP" altLang="en-US" sz="800" b="1" i="0" dirty="0">
                  <a:solidFill>
                    <a:srgbClr val="374151"/>
                  </a:solidFill>
                  <a:effectLst/>
                  <a:latin typeface="+mn-ea"/>
                </a:rPr>
                <a:t>）に送信してデータの保存、トレンド分析、メンテナンス計画の策定などに利用することができます。</a:t>
              </a:r>
              <a:endParaRPr lang="en-US" altLang="ja-JP" sz="800" b="1" i="0" dirty="0">
                <a:solidFill>
                  <a:srgbClr val="374151"/>
                </a:solidFill>
                <a:effectLst/>
                <a:latin typeface="+mn-ea"/>
              </a:endParaRPr>
            </a:p>
          </p:txBody>
        </p:sp>
        <p:grpSp>
          <p:nvGrpSpPr>
            <p:cNvPr id="37" name="群組 36">
              <a:extLst>
                <a:ext uri="{FF2B5EF4-FFF2-40B4-BE49-F238E27FC236}">
                  <a16:creationId xmlns:a16="http://schemas.microsoft.com/office/drawing/2014/main" id="{E0B7C997-66FF-1AF4-A092-C5AE68A40FF8}"/>
                </a:ext>
              </a:extLst>
            </p:cNvPr>
            <p:cNvGrpSpPr/>
            <p:nvPr/>
          </p:nvGrpSpPr>
          <p:grpSpPr>
            <a:xfrm>
              <a:off x="4023106" y="2178637"/>
              <a:ext cx="1550162" cy="253916"/>
              <a:chOff x="1284732" y="2182552"/>
              <a:chExt cx="1664208" cy="253916"/>
            </a:xfrm>
          </p:grpSpPr>
          <p:grpSp>
            <p:nvGrpSpPr>
              <p:cNvPr id="38" name="群組 37">
                <a:extLst>
                  <a:ext uri="{FF2B5EF4-FFF2-40B4-BE49-F238E27FC236}">
                    <a16:creationId xmlns:a16="http://schemas.microsoft.com/office/drawing/2014/main" id="{BA143B17-E44A-EAEC-3466-B07DEAB8B91B}"/>
                  </a:ext>
                </a:extLst>
              </p:cNvPr>
              <p:cNvGrpSpPr/>
              <p:nvPr/>
            </p:nvGrpSpPr>
            <p:grpSpPr>
              <a:xfrm>
                <a:off x="1332230" y="2225248"/>
                <a:ext cx="1428750" cy="161735"/>
                <a:chOff x="1332230" y="2225248"/>
                <a:chExt cx="1428750" cy="161735"/>
              </a:xfrm>
            </p:grpSpPr>
            <p:sp>
              <p:nvSpPr>
                <p:cNvPr id="40" name="矩形 39">
                  <a:extLst>
                    <a:ext uri="{FF2B5EF4-FFF2-40B4-BE49-F238E27FC236}">
                      <a16:creationId xmlns:a16="http://schemas.microsoft.com/office/drawing/2014/main" id="{A2C21D7F-8FD3-288A-C9BD-CF8AB93C05D3}"/>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圓角 40">
                  <a:extLst>
                    <a:ext uri="{FF2B5EF4-FFF2-40B4-BE49-F238E27FC236}">
                      <a16:creationId xmlns:a16="http://schemas.microsoft.com/office/drawing/2014/main" id="{BBC01427-3111-FF57-196B-9CCD40A9A618}"/>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9" name="文字方塊 38">
                <a:extLst>
                  <a:ext uri="{FF2B5EF4-FFF2-40B4-BE49-F238E27FC236}">
                    <a16:creationId xmlns:a16="http://schemas.microsoft.com/office/drawing/2014/main" id="{E6017F33-981D-2AED-31E5-13FE030FF506}"/>
                  </a:ext>
                </a:extLst>
              </p:cNvPr>
              <p:cNvSpPr txBox="1"/>
              <p:nvPr/>
            </p:nvSpPr>
            <p:spPr>
              <a:xfrm>
                <a:off x="1284732" y="2182552"/>
                <a:ext cx="1664208" cy="253916"/>
              </a:xfrm>
              <a:prstGeom prst="rect">
                <a:avLst/>
              </a:prstGeom>
              <a:noFill/>
            </p:spPr>
            <p:txBody>
              <a:bodyPr wrap="square">
                <a:spAutoFit/>
              </a:bodyPr>
              <a:lstStyle/>
              <a:p>
                <a:r>
                  <a:rPr lang="ja-JP" altLang="en-US" sz="1050" b="1" dirty="0">
                    <a:latin typeface="+mn-ea"/>
                  </a:rPr>
                  <a:t>熱センサー（</a:t>
                </a:r>
                <a:r>
                  <a:rPr lang="en-US" altLang="ja-JP" sz="1050" b="1" dirty="0">
                    <a:latin typeface="+mn-ea"/>
                  </a:rPr>
                  <a:t>MSL</a:t>
                </a:r>
                <a:r>
                  <a:rPr lang="ja-JP" altLang="en-US" sz="1050" b="1" dirty="0">
                    <a:latin typeface="+mn-ea"/>
                  </a:rPr>
                  <a:t>） </a:t>
                </a:r>
                <a:endParaRPr lang="zh-TW" altLang="en-US" sz="1050" b="1" dirty="0">
                  <a:latin typeface="+mn-ea"/>
                </a:endParaRPr>
              </a:p>
            </p:txBody>
          </p:sp>
        </p:grpSp>
        <p:sp>
          <p:nvSpPr>
            <p:cNvPr id="42" name="文字方塊 41">
              <a:extLst>
                <a:ext uri="{FF2B5EF4-FFF2-40B4-BE49-F238E27FC236}">
                  <a16:creationId xmlns:a16="http://schemas.microsoft.com/office/drawing/2014/main" id="{FDDA2225-C1ED-CE75-48B0-F66245952CDD}"/>
                </a:ext>
              </a:extLst>
            </p:cNvPr>
            <p:cNvSpPr txBox="1"/>
            <p:nvPr/>
          </p:nvSpPr>
          <p:spPr>
            <a:xfrm>
              <a:off x="3569970" y="2477812"/>
              <a:ext cx="2580894" cy="1077218"/>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事前にフェーズの</a:t>
              </a:r>
              <a:r>
                <a:rPr lang="en-US" altLang="ja-JP" sz="800" b="1" i="0" dirty="0">
                  <a:solidFill>
                    <a:srgbClr val="374151"/>
                  </a:solidFill>
                  <a:effectLst/>
                  <a:latin typeface="+mn-ea"/>
                </a:rPr>
                <a:t>IN/OUT</a:t>
              </a:r>
              <a:r>
                <a:rPr lang="ja-JP" altLang="en-US" sz="800" b="1" i="0" dirty="0">
                  <a:solidFill>
                    <a:srgbClr val="374151"/>
                  </a:solidFill>
                  <a:effectLst/>
                  <a:latin typeface="+mn-ea"/>
                </a:rPr>
                <a:t>をマーキングされた</a:t>
              </a:r>
              <a:r>
                <a:rPr lang="en-US" altLang="ja-JP" sz="800" b="1" i="0" dirty="0">
                  <a:solidFill>
                    <a:srgbClr val="374151"/>
                  </a:solidFill>
                  <a:effectLst/>
                  <a:latin typeface="+mn-ea"/>
                </a:rPr>
                <a:t>6</a:t>
              </a:r>
              <a:r>
                <a:rPr lang="ja-JP" altLang="en-US" sz="800" b="1" i="0" dirty="0">
                  <a:solidFill>
                    <a:srgbClr val="374151"/>
                  </a:solidFill>
                  <a:effectLst/>
                  <a:latin typeface="+mn-ea"/>
                </a:rPr>
                <a:t>つの熱感知モジュールを含み、オリジナルの耐高温ケーブルタイでユニット引き出し内の</a:t>
              </a:r>
              <a:r>
                <a:rPr lang="en-US" altLang="ja-JP" sz="800" b="1" i="0" dirty="0">
                  <a:solidFill>
                    <a:srgbClr val="374151"/>
                  </a:solidFill>
                  <a:effectLst/>
                  <a:latin typeface="+mn-ea"/>
                </a:rPr>
                <a:t>IN/OUT</a:t>
              </a:r>
              <a:r>
                <a:rPr lang="ja-JP" altLang="en-US" sz="800" b="1" i="0" dirty="0">
                  <a:solidFill>
                    <a:srgbClr val="374151"/>
                  </a:solidFill>
                  <a:effectLst/>
                  <a:latin typeface="+mn-ea"/>
                </a:rPr>
                <a:t>ケーブル端子周りの位置に固定します。</a:t>
              </a:r>
              <a:r>
                <a:rPr lang="en-US" altLang="ja-JP" sz="800" b="1" i="0" dirty="0">
                  <a:solidFill>
                    <a:srgbClr val="374151"/>
                  </a:solidFill>
                  <a:effectLst/>
                  <a:latin typeface="+mn-ea"/>
                </a:rPr>
                <a:t>MSL</a:t>
              </a:r>
              <a:r>
                <a:rPr lang="ja-JP" altLang="en-US" sz="800" b="1" i="0" dirty="0">
                  <a:solidFill>
                    <a:srgbClr val="374151"/>
                  </a:solidFill>
                  <a:effectLst/>
                  <a:latin typeface="+mn-ea"/>
                </a:rPr>
                <a:t>の一端は</a:t>
              </a:r>
              <a:r>
                <a:rPr lang="en-US" altLang="ja-JP" sz="800" b="1" i="0" dirty="0">
                  <a:solidFill>
                    <a:srgbClr val="374151"/>
                  </a:solidFill>
                  <a:effectLst/>
                  <a:latin typeface="+mn-ea"/>
                </a:rPr>
                <a:t>MMD</a:t>
              </a:r>
              <a:r>
                <a:rPr lang="ja-JP" altLang="en-US" sz="800" b="1" i="0" dirty="0">
                  <a:solidFill>
                    <a:srgbClr val="374151"/>
                  </a:solidFill>
                  <a:effectLst/>
                  <a:latin typeface="+mn-ea"/>
                </a:rPr>
                <a:t>に接続されます。 </a:t>
              </a:r>
              <a:r>
                <a:rPr lang="en-US" altLang="ja-JP" sz="800" b="1" i="0" dirty="0">
                  <a:solidFill>
                    <a:srgbClr val="374151"/>
                  </a:solidFill>
                  <a:effectLst/>
                  <a:latin typeface="+mn-ea"/>
                </a:rPr>
                <a:t>MSL</a:t>
              </a:r>
              <a:r>
                <a:rPr lang="ja-JP" altLang="en-US" sz="800" b="1" i="0" dirty="0">
                  <a:solidFill>
                    <a:srgbClr val="374151"/>
                  </a:solidFill>
                  <a:effectLst/>
                  <a:latin typeface="+mn-ea"/>
                </a:rPr>
                <a:t>には</a:t>
              </a:r>
              <a:r>
                <a:rPr lang="en-US" altLang="ja-JP" sz="800" b="1" i="0" dirty="0">
                  <a:solidFill>
                    <a:srgbClr val="374151"/>
                  </a:solidFill>
                  <a:effectLst/>
                  <a:latin typeface="+mn-ea"/>
                </a:rPr>
                <a:t>30cm</a:t>
              </a:r>
              <a:r>
                <a:rPr lang="ja-JP" altLang="en-US" sz="800" b="1" i="0" dirty="0">
                  <a:solidFill>
                    <a:srgbClr val="374151"/>
                  </a:solidFill>
                  <a:effectLst/>
                  <a:latin typeface="+mn-ea"/>
                </a:rPr>
                <a:t>、</a:t>
              </a:r>
              <a:r>
                <a:rPr lang="en-US" altLang="ja-JP" sz="800" b="1" i="0" dirty="0">
                  <a:solidFill>
                    <a:srgbClr val="374151"/>
                  </a:solidFill>
                  <a:effectLst/>
                  <a:latin typeface="+mn-ea"/>
                </a:rPr>
                <a:t>60cm</a:t>
              </a:r>
              <a:r>
                <a:rPr lang="ja-JP" altLang="en-US" sz="800" b="1" i="0" dirty="0">
                  <a:solidFill>
                    <a:srgbClr val="374151"/>
                  </a:solidFill>
                  <a:effectLst/>
                  <a:latin typeface="+mn-ea"/>
                </a:rPr>
                <a:t>、</a:t>
              </a:r>
              <a:r>
                <a:rPr lang="en-US" altLang="ja-JP" sz="800" b="1" i="0" dirty="0">
                  <a:solidFill>
                    <a:srgbClr val="374151"/>
                  </a:solidFill>
                  <a:effectLst/>
                  <a:latin typeface="+mn-ea"/>
                </a:rPr>
                <a:t>100cm</a:t>
              </a:r>
              <a:r>
                <a:rPr lang="ja-JP" altLang="en-US" sz="800" b="1" i="0" dirty="0">
                  <a:solidFill>
                    <a:srgbClr val="374151"/>
                  </a:solidFill>
                  <a:effectLst/>
                  <a:latin typeface="+mn-ea"/>
                </a:rPr>
                <a:t>、</a:t>
              </a:r>
              <a:r>
                <a:rPr lang="en-US" altLang="ja-JP" sz="800" b="1" i="0" dirty="0">
                  <a:solidFill>
                    <a:srgbClr val="374151"/>
                  </a:solidFill>
                  <a:effectLst/>
                  <a:latin typeface="+mn-ea"/>
                </a:rPr>
                <a:t>170cm</a:t>
              </a:r>
              <a:r>
                <a:rPr lang="ja-JP" altLang="en-US" sz="800" b="1" i="0" dirty="0">
                  <a:solidFill>
                    <a:srgbClr val="374151"/>
                  </a:solidFill>
                  <a:effectLst/>
                  <a:latin typeface="+mn-ea"/>
                </a:rPr>
                <a:t>の長さの選択肢があります。</a:t>
              </a:r>
              <a:endParaRPr lang="en-US" altLang="ja-JP" sz="800" b="1" i="0" dirty="0">
                <a:solidFill>
                  <a:srgbClr val="374151"/>
                </a:solidFill>
                <a:effectLst/>
                <a:latin typeface="+mn-ea"/>
              </a:endParaRPr>
            </a:p>
            <a:p>
              <a:pPr algn="l"/>
              <a:endParaRPr lang="ja-JP" altLang="en-US" sz="800" b="1" i="0" dirty="0">
                <a:solidFill>
                  <a:srgbClr val="374151"/>
                </a:solidFill>
                <a:effectLst/>
                <a:latin typeface="+mn-ea"/>
              </a:endParaRPr>
            </a:p>
            <a:p>
              <a:pPr algn="l"/>
              <a:endParaRPr lang="en-US" altLang="ja-JP" sz="800" b="1" i="0" dirty="0">
                <a:solidFill>
                  <a:srgbClr val="374151"/>
                </a:solidFill>
                <a:effectLst/>
                <a:latin typeface="+mn-ea"/>
              </a:endParaRPr>
            </a:p>
          </p:txBody>
        </p:sp>
        <p:grpSp>
          <p:nvGrpSpPr>
            <p:cNvPr id="49" name="群組 48">
              <a:extLst>
                <a:ext uri="{FF2B5EF4-FFF2-40B4-BE49-F238E27FC236}">
                  <a16:creationId xmlns:a16="http://schemas.microsoft.com/office/drawing/2014/main" id="{AA55DAFF-EF1B-8E28-A2ED-7ADE6DE7CD40}"/>
                </a:ext>
              </a:extLst>
            </p:cNvPr>
            <p:cNvGrpSpPr/>
            <p:nvPr/>
          </p:nvGrpSpPr>
          <p:grpSpPr>
            <a:xfrm>
              <a:off x="1279525" y="4730834"/>
              <a:ext cx="2136140" cy="253916"/>
              <a:chOff x="1292860" y="4719404"/>
              <a:chExt cx="2136140" cy="253916"/>
            </a:xfrm>
          </p:grpSpPr>
          <p:grpSp>
            <p:nvGrpSpPr>
              <p:cNvPr id="45" name="群組 44">
                <a:extLst>
                  <a:ext uri="{FF2B5EF4-FFF2-40B4-BE49-F238E27FC236}">
                    <a16:creationId xmlns:a16="http://schemas.microsoft.com/office/drawing/2014/main" id="{0BB91681-B94E-4345-6099-2F16C795C908}"/>
                  </a:ext>
                </a:extLst>
              </p:cNvPr>
              <p:cNvGrpSpPr/>
              <p:nvPr/>
            </p:nvGrpSpPr>
            <p:grpSpPr>
              <a:xfrm>
                <a:off x="1357750" y="4762100"/>
                <a:ext cx="1951897" cy="161735"/>
                <a:chOff x="1332230" y="2225248"/>
                <a:chExt cx="1428750" cy="161735"/>
              </a:xfrm>
            </p:grpSpPr>
            <p:sp>
              <p:nvSpPr>
                <p:cNvPr id="47" name="矩形 46">
                  <a:extLst>
                    <a:ext uri="{FF2B5EF4-FFF2-40B4-BE49-F238E27FC236}">
                      <a16:creationId xmlns:a16="http://schemas.microsoft.com/office/drawing/2014/main" id="{929E87D3-1AC9-B83C-84DA-D1D8F44947A7}"/>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8" name="矩形: 圓角 47">
                  <a:extLst>
                    <a:ext uri="{FF2B5EF4-FFF2-40B4-BE49-F238E27FC236}">
                      <a16:creationId xmlns:a16="http://schemas.microsoft.com/office/drawing/2014/main" id="{2200FF07-809A-3B7E-0907-38C603AA96ED}"/>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46" name="文字方塊 45">
                <a:extLst>
                  <a:ext uri="{FF2B5EF4-FFF2-40B4-BE49-F238E27FC236}">
                    <a16:creationId xmlns:a16="http://schemas.microsoft.com/office/drawing/2014/main" id="{69E53CC4-233F-F6C1-E1D9-BD799BFFF98C}"/>
                  </a:ext>
                </a:extLst>
              </p:cNvPr>
              <p:cNvSpPr txBox="1"/>
              <p:nvPr/>
            </p:nvSpPr>
            <p:spPr>
              <a:xfrm>
                <a:off x="1292860" y="4719404"/>
                <a:ext cx="2136140" cy="253916"/>
              </a:xfrm>
              <a:prstGeom prst="rect">
                <a:avLst/>
              </a:prstGeom>
              <a:noFill/>
            </p:spPr>
            <p:txBody>
              <a:bodyPr wrap="square">
                <a:spAutoFit/>
              </a:bodyPr>
              <a:lstStyle/>
              <a:p>
                <a:r>
                  <a:rPr lang="en-US" altLang="ja-JP" sz="1050" b="1" dirty="0">
                    <a:latin typeface="+mn-ea"/>
                  </a:rPr>
                  <a:t>LED</a:t>
                </a:r>
                <a:r>
                  <a:rPr lang="ja-JP" altLang="en-US" sz="1050" b="1" dirty="0">
                    <a:latin typeface="+mn-ea"/>
                  </a:rPr>
                  <a:t>ステータスランプ（</a:t>
                </a:r>
                <a:r>
                  <a:rPr lang="en-US" altLang="ja-JP" sz="1050" b="1" dirty="0">
                    <a:latin typeface="+mn-ea"/>
                  </a:rPr>
                  <a:t>MLU</a:t>
                </a:r>
                <a:r>
                  <a:rPr lang="ja-JP" altLang="en-US" sz="1050" b="1" dirty="0">
                    <a:latin typeface="+mn-ea"/>
                  </a:rPr>
                  <a:t>）</a:t>
                </a:r>
                <a:endParaRPr lang="zh-TW" altLang="en-US" sz="1050" b="1" dirty="0">
                  <a:latin typeface="+mn-ea"/>
                </a:endParaRPr>
              </a:p>
            </p:txBody>
          </p:sp>
        </p:grpSp>
        <p:sp>
          <p:nvSpPr>
            <p:cNvPr id="50" name="文字方塊 49">
              <a:extLst>
                <a:ext uri="{FF2B5EF4-FFF2-40B4-BE49-F238E27FC236}">
                  <a16:creationId xmlns:a16="http://schemas.microsoft.com/office/drawing/2014/main" id="{9B949D89-1D6B-4E38-EE13-FDB42EF04733}"/>
                </a:ext>
              </a:extLst>
            </p:cNvPr>
            <p:cNvSpPr txBox="1"/>
            <p:nvPr/>
          </p:nvSpPr>
          <p:spPr>
            <a:xfrm>
              <a:off x="848106" y="5009791"/>
              <a:ext cx="2580894" cy="707886"/>
            </a:xfrm>
            <a:prstGeom prst="rect">
              <a:avLst/>
            </a:prstGeom>
            <a:solidFill>
              <a:schemeClr val="bg1"/>
            </a:solidFill>
          </p:spPr>
          <p:txBody>
            <a:bodyPr wrap="square">
              <a:spAutoFit/>
            </a:bodyPr>
            <a:lstStyle/>
            <a:p>
              <a:pPr algn="l"/>
              <a:r>
                <a:rPr lang="en-US" altLang="ja-JP" sz="800" b="1" i="0" dirty="0">
                  <a:solidFill>
                    <a:srgbClr val="374151"/>
                  </a:solidFill>
                  <a:effectLst/>
                  <a:latin typeface="+mn-ea"/>
                </a:rPr>
                <a:t>MLU</a:t>
              </a:r>
              <a:r>
                <a:rPr lang="ja-JP" altLang="en-US" sz="800" b="1" i="0" dirty="0">
                  <a:solidFill>
                    <a:srgbClr val="374151"/>
                  </a:solidFill>
                  <a:effectLst/>
                  <a:latin typeface="+mn-ea"/>
                </a:rPr>
                <a:t>はユニット引き出しの前面（配電盤の表面位置）に取り付けられ、</a:t>
              </a:r>
              <a:r>
                <a:rPr lang="en-US" altLang="ja-JP" sz="800" b="1" i="0" dirty="0">
                  <a:solidFill>
                    <a:srgbClr val="374151"/>
                  </a:solidFill>
                  <a:effectLst/>
                  <a:latin typeface="+mn-ea"/>
                </a:rPr>
                <a:t>MMS</a:t>
              </a:r>
              <a:r>
                <a:rPr lang="ja-JP" altLang="en-US" sz="800" b="1" i="0" dirty="0">
                  <a:solidFill>
                    <a:srgbClr val="374151"/>
                  </a:solidFill>
                  <a:effectLst/>
                  <a:latin typeface="+mn-ea"/>
                </a:rPr>
                <a:t>全体の監視状態（正常、アラーム、故障）を表示するために使用されます。</a:t>
              </a:r>
            </a:p>
            <a:p>
              <a:pPr algn="l"/>
              <a:endParaRPr lang="ja-JP" altLang="en-US" sz="800" b="1" i="0" dirty="0">
                <a:solidFill>
                  <a:srgbClr val="374151"/>
                </a:solidFill>
                <a:effectLst/>
                <a:latin typeface="+mn-ea"/>
              </a:endParaRPr>
            </a:p>
            <a:p>
              <a:pPr algn="l"/>
              <a:endParaRPr lang="en-US" altLang="ja-JP" sz="800" b="1" i="0" dirty="0">
                <a:solidFill>
                  <a:srgbClr val="374151"/>
                </a:solidFill>
                <a:effectLst/>
                <a:latin typeface="+mn-ea"/>
              </a:endParaRPr>
            </a:p>
          </p:txBody>
        </p:sp>
        <p:grpSp>
          <p:nvGrpSpPr>
            <p:cNvPr id="51" name="群組 50">
              <a:extLst>
                <a:ext uri="{FF2B5EF4-FFF2-40B4-BE49-F238E27FC236}">
                  <a16:creationId xmlns:a16="http://schemas.microsoft.com/office/drawing/2014/main" id="{1DD7D6EC-CB8A-D63D-845C-1B562AE5CAC0}"/>
                </a:ext>
              </a:extLst>
            </p:cNvPr>
            <p:cNvGrpSpPr/>
            <p:nvPr/>
          </p:nvGrpSpPr>
          <p:grpSpPr>
            <a:xfrm>
              <a:off x="4018026" y="4727439"/>
              <a:ext cx="2017014" cy="253916"/>
              <a:chOff x="1292860" y="4719404"/>
              <a:chExt cx="2136140" cy="253916"/>
            </a:xfrm>
          </p:grpSpPr>
          <p:grpSp>
            <p:nvGrpSpPr>
              <p:cNvPr id="52" name="群組 51">
                <a:extLst>
                  <a:ext uri="{FF2B5EF4-FFF2-40B4-BE49-F238E27FC236}">
                    <a16:creationId xmlns:a16="http://schemas.microsoft.com/office/drawing/2014/main" id="{DE591BF0-4C5A-DEA8-A93F-47DAA573A35E}"/>
                  </a:ext>
                </a:extLst>
              </p:cNvPr>
              <p:cNvGrpSpPr/>
              <p:nvPr/>
            </p:nvGrpSpPr>
            <p:grpSpPr>
              <a:xfrm>
                <a:off x="1357750" y="4762100"/>
                <a:ext cx="1951897" cy="161735"/>
                <a:chOff x="1332230" y="2225248"/>
                <a:chExt cx="1428750" cy="161735"/>
              </a:xfrm>
            </p:grpSpPr>
            <p:sp>
              <p:nvSpPr>
                <p:cNvPr id="54" name="矩形 53">
                  <a:extLst>
                    <a:ext uri="{FF2B5EF4-FFF2-40B4-BE49-F238E27FC236}">
                      <a16:creationId xmlns:a16="http://schemas.microsoft.com/office/drawing/2014/main" id="{28DA7045-6107-A17F-9CB0-CE5D2260E3F9}"/>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5" name="矩形: 圓角 54">
                  <a:extLst>
                    <a:ext uri="{FF2B5EF4-FFF2-40B4-BE49-F238E27FC236}">
                      <a16:creationId xmlns:a16="http://schemas.microsoft.com/office/drawing/2014/main" id="{1C310B70-AFA1-807F-6819-EBF1D4792BBC}"/>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3" name="文字方塊 52">
                <a:extLst>
                  <a:ext uri="{FF2B5EF4-FFF2-40B4-BE49-F238E27FC236}">
                    <a16:creationId xmlns:a16="http://schemas.microsoft.com/office/drawing/2014/main" id="{D214CA30-23DB-0B66-9164-11228EA49FFC}"/>
                  </a:ext>
                </a:extLst>
              </p:cNvPr>
              <p:cNvSpPr txBox="1"/>
              <p:nvPr/>
            </p:nvSpPr>
            <p:spPr>
              <a:xfrm>
                <a:off x="1292860" y="4719404"/>
                <a:ext cx="2136140" cy="253916"/>
              </a:xfrm>
              <a:prstGeom prst="rect">
                <a:avLst/>
              </a:prstGeom>
              <a:noFill/>
            </p:spPr>
            <p:txBody>
              <a:bodyPr wrap="square">
                <a:spAutoFit/>
              </a:bodyPr>
              <a:lstStyle/>
              <a:p>
                <a:r>
                  <a:rPr lang="ja-JP" altLang="en-US" sz="1050" b="1" dirty="0">
                    <a:latin typeface="+mn-ea"/>
                  </a:rPr>
                  <a:t>データアグリゲータ（</a:t>
                </a:r>
                <a:r>
                  <a:rPr lang="en-US" altLang="ja-JP" sz="1050" b="1" dirty="0">
                    <a:latin typeface="+mn-ea"/>
                  </a:rPr>
                  <a:t>MMA</a:t>
                </a:r>
                <a:r>
                  <a:rPr lang="ja-JP" altLang="en-US" sz="1050" b="1" dirty="0">
                    <a:latin typeface="+mn-ea"/>
                  </a:rPr>
                  <a:t>）</a:t>
                </a:r>
                <a:endParaRPr lang="zh-TW" altLang="en-US" sz="1050" b="1" dirty="0">
                  <a:latin typeface="+mn-ea"/>
                </a:endParaRPr>
              </a:p>
            </p:txBody>
          </p:sp>
        </p:grpSp>
        <p:sp>
          <p:nvSpPr>
            <p:cNvPr id="56" name="文字方塊 55">
              <a:extLst>
                <a:ext uri="{FF2B5EF4-FFF2-40B4-BE49-F238E27FC236}">
                  <a16:creationId xmlns:a16="http://schemas.microsoft.com/office/drawing/2014/main" id="{DB45FE52-147D-F8B3-B14B-84C48A962867}"/>
                </a:ext>
              </a:extLst>
            </p:cNvPr>
            <p:cNvSpPr txBox="1"/>
            <p:nvPr/>
          </p:nvSpPr>
          <p:spPr>
            <a:xfrm>
              <a:off x="3569970" y="4996179"/>
              <a:ext cx="2580894" cy="584775"/>
            </a:xfrm>
            <a:prstGeom prst="rect">
              <a:avLst/>
            </a:prstGeom>
            <a:solidFill>
              <a:schemeClr val="bg1"/>
            </a:solidFill>
          </p:spPr>
          <p:txBody>
            <a:bodyPr wrap="square">
              <a:spAutoFit/>
            </a:bodyPr>
            <a:lstStyle/>
            <a:p>
              <a:pPr algn="l"/>
              <a:r>
                <a:rPr lang="en-US" altLang="ja-JP" sz="800" b="1" i="0" dirty="0">
                  <a:solidFill>
                    <a:srgbClr val="374151"/>
                  </a:solidFill>
                  <a:effectLst/>
                  <a:latin typeface="+mn-ea"/>
                </a:rPr>
                <a:t>MMA</a:t>
              </a:r>
              <a:r>
                <a:rPr lang="ja-JP" altLang="en-US" sz="800" b="1" i="0" dirty="0">
                  <a:solidFill>
                    <a:srgbClr val="374151"/>
                  </a:solidFill>
                  <a:effectLst/>
                  <a:latin typeface="+mn-ea"/>
                </a:rPr>
                <a:t>はすべての</a:t>
              </a:r>
              <a:r>
                <a:rPr lang="en-US" altLang="ja-JP" sz="800" b="1" i="0" dirty="0">
                  <a:solidFill>
                    <a:srgbClr val="374151"/>
                  </a:solidFill>
                  <a:effectLst/>
                  <a:latin typeface="+mn-ea"/>
                </a:rPr>
                <a:t>MMD</a:t>
              </a:r>
              <a:r>
                <a:rPr lang="ja-JP" altLang="en-US" sz="800" b="1" i="0" dirty="0">
                  <a:solidFill>
                    <a:srgbClr val="374151"/>
                  </a:solidFill>
                  <a:effectLst/>
                  <a:latin typeface="+mn-ea"/>
                </a:rPr>
                <a:t>のデータ収集ゲートウェイとして使用されます。</a:t>
              </a:r>
              <a:r>
                <a:rPr lang="en-US" altLang="ja-JP" sz="800" b="1" i="0" dirty="0">
                  <a:solidFill>
                    <a:srgbClr val="374151"/>
                  </a:solidFill>
                  <a:effectLst/>
                  <a:latin typeface="+mn-ea"/>
                </a:rPr>
                <a:t>MMA</a:t>
              </a:r>
              <a:r>
                <a:rPr lang="ja-JP" altLang="en-US" sz="800" b="1" i="0" dirty="0">
                  <a:solidFill>
                    <a:srgbClr val="374151"/>
                  </a:solidFill>
                  <a:effectLst/>
                  <a:latin typeface="+mn-ea"/>
                </a:rPr>
                <a:t>は最大</a:t>
              </a:r>
              <a:r>
                <a:rPr lang="en-US" altLang="ja-JP" sz="800" b="1" i="0" dirty="0">
                  <a:solidFill>
                    <a:srgbClr val="374151"/>
                  </a:solidFill>
                  <a:effectLst/>
                  <a:latin typeface="+mn-ea"/>
                </a:rPr>
                <a:t>31</a:t>
              </a:r>
              <a:r>
                <a:rPr lang="ja-JP" altLang="en-US" sz="800" b="1" i="0" dirty="0">
                  <a:solidFill>
                    <a:srgbClr val="374151"/>
                  </a:solidFill>
                  <a:effectLst/>
                  <a:latin typeface="+mn-ea"/>
                </a:rPr>
                <a:t>個の</a:t>
              </a:r>
              <a:r>
                <a:rPr lang="en-US" altLang="ja-JP" sz="800" b="1" i="0" dirty="0">
                  <a:solidFill>
                    <a:srgbClr val="374151"/>
                  </a:solidFill>
                  <a:effectLst/>
                  <a:latin typeface="+mn-ea"/>
                </a:rPr>
                <a:t>MMD</a:t>
              </a:r>
              <a:r>
                <a:rPr lang="ja-JP" altLang="en-US" sz="800" b="1" i="0" dirty="0">
                  <a:solidFill>
                    <a:srgbClr val="374151"/>
                  </a:solidFill>
                  <a:effectLst/>
                  <a:latin typeface="+mn-ea"/>
                </a:rPr>
                <a:t>を収集し、お客様の監視システムに接続できる</a:t>
              </a:r>
              <a:r>
                <a:rPr lang="en-US" altLang="ja-JP" sz="800" b="1" i="0" dirty="0">
                  <a:solidFill>
                    <a:srgbClr val="374151"/>
                  </a:solidFill>
                  <a:effectLst/>
                  <a:latin typeface="+mn-ea"/>
                </a:rPr>
                <a:t>Modbus</a:t>
              </a:r>
              <a:r>
                <a:rPr lang="ja-JP" altLang="en-US" sz="800" b="1" i="0" dirty="0">
                  <a:solidFill>
                    <a:srgbClr val="374151"/>
                  </a:solidFill>
                  <a:effectLst/>
                  <a:latin typeface="+mn-ea"/>
                </a:rPr>
                <a:t>ネットワークを形成します。</a:t>
              </a:r>
              <a:endParaRPr lang="en-US" altLang="ja-JP" sz="800" b="1" i="0" dirty="0">
                <a:solidFill>
                  <a:srgbClr val="374151"/>
                </a:solidFill>
                <a:effectLst/>
                <a:latin typeface="+mn-ea"/>
              </a:endParaRPr>
            </a:p>
          </p:txBody>
        </p:sp>
      </p:grpSp>
      <p:sp>
        <p:nvSpPr>
          <p:cNvPr id="2" name="矩形 1">
            <a:extLst>
              <a:ext uri="{FF2B5EF4-FFF2-40B4-BE49-F238E27FC236}">
                <a16:creationId xmlns:a16="http://schemas.microsoft.com/office/drawing/2014/main" id="{16993BD9-4FB1-9187-345F-9C4939474F5E}"/>
              </a:ext>
            </a:extLst>
          </p:cNvPr>
          <p:cNvSpPr/>
          <p:nvPr/>
        </p:nvSpPr>
        <p:spPr>
          <a:xfrm>
            <a:off x="266700" y="1335860"/>
            <a:ext cx="2136140" cy="80389"/>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57550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3EBA5731-E560-5D58-0424-A75B27551552}"/>
              </a:ext>
            </a:extLst>
          </p:cNvPr>
          <p:cNvSpPr/>
          <p:nvPr/>
        </p:nvSpPr>
        <p:spPr>
          <a:xfrm>
            <a:off x="3835400" y="1762760"/>
            <a:ext cx="1244600" cy="9499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9" name="圖片 18">
            <a:extLst>
              <a:ext uri="{FF2B5EF4-FFF2-40B4-BE49-F238E27FC236}">
                <a16:creationId xmlns:a16="http://schemas.microsoft.com/office/drawing/2014/main" id="{94338F77-9C2B-DDD3-CEA9-B887A918A228}"/>
              </a:ext>
            </a:extLst>
          </p:cNvPr>
          <p:cNvPicPr>
            <a:picLocks noChangeAspect="1"/>
          </p:cNvPicPr>
          <p:nvPr/>
        </p:nvPicPr>
        <p:blipFill>
          <a:blip r:embed="rId2"/>
          <a:stretch>
            <a:fillRect/>
          </a:stretch>
        </p:blipFill>
        <p:spPr>
          <a:xfrm>
            <a:off x="0" y="0"/>
            <a:ext cx="6858000" cy="5234375"/>
          </a:xfrm>
          <a:prstGeom prst="rect">
            <a:avLst/>
          </a:prstGeom>
        </p:spPr>
      </p:pic>
      <p:pic>
        <p:nvPicPr>
          <p:cNvPr id="22" name="圖片 21">
            <a:extLst>
              <a:ext uri="{FF2B5EF4-FFF2-40B4-BE49-F238E27FC236}">
                <a16:creationId xmlns:a16="http://schemas.microsoft.com/office/drawing/2014/main" id="{24DDF669-E288-2620-4317-B57BBE7707B1}"/>
              </a:ext>
            </a:extLst>
          </p:cNvPr>
          <p:cNvPicPr>
            <a:picLocks noChangeAspect="1"/>
          </p:cNvPicPr>
          <p:nvPr/>
        </p:nvPicPr>
        <p:blipFill>
          <a:blip r:embed="rId3"/>
          <a:stretch>
            <a:fillRect/>
          </a:stretch>
        </p:blipFill>
        <p:spPr>
          <a:xfrm>
            <a:off x="0" y="5422855"/>
            <a:ext cx="6858000" cy="4483145"/>
          </a:xfrm>
          <a:prstGeom prst="rect">
            <a:avLst/>
          </a:prstGeom>
        </p:spPr>
      </p:pic>
      <p:sp>
        <p:nvSpPr>
          <p:cNvPr id="2" name="矩形 1">
            <a:extLst>
              <a:ext uri="{FF2B5EF4-FFF2-40B4-BE49-F238E27FC236}">
                <a16:creationId xmlns:a16="http://schemas.microsoft.com/office/drawing/2014/main" id="{4C3AF73D-63E1-01F4-7EFD-4483670F8E92}"/>
              </a:ext>
            </a:extLst>
          </p:cNvPr>
          <p:cNvSpPr/>
          <p:nvPr/>
        </p:nvSpPr>
        <p:spPr>
          <a:xfrm>
            <a:off x="341376" y="1219200"/>
            <a:ext cx="1402080" cy="239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a:solidFill>
                  <a:schemeClr val="tx1"/>
                </a:solidFill>
              </a:rPr>
              <a:t>MMS </a:t>
            </a:r>
            <a:r>
              <a:rPr lang="ja-JP" altLang="en-US" sz="1200" b="1" dirty="0">
                <a:solidFill>
                  <a:schemeClr val="tx1"/>
                </a:solidFill>
              </a:rPr>
              <a:t>トポロジー</a:t>
            </a:r>
            <a:endParaRPr lang="zh-TW" altLang="en-US" sz="1200" b="1" dirty="0">
              <a:solidFill>
                <a:schemeClr val="tx1"/>
              </a:solidFill>
            </a:endParaRPr>
          </a:p>
        </p:txBody>
      </p:sp>
      <p:sp>
        <p:nvSpPr>
          <p:cNvPr id="3" name="文字方塊 2">
            <a:extLst>
              <a:ext uri="{FF2B5EF4-FFF2-40B4-BE49-F238E27FC236}">
                <a16:creationId xmlns:a16="http://schemas.microsoft.com/office/drawing/2014/main" id="{934BA839-B5F2-6BE6-D192-D63A2CCECADD}"/>
              </a:ext>
            </a:extLst>
          </p:cNvPr>
          <p:cNvSpPr txBox="1"/>
          <p:nvPr/>
        </p:nvSpPr>
        <p:spPr>
          <a:xfrm>
            <a:off x="61722" y="2665597"/>
            <a:ext cx="1163574" cy="338554"/>
          </a:xfrm>
          <a:prstGeom prst="rect">
            <a:avLst/>
          </a:prstGeom>
          <a:solidFill>
            <a:schemeClr val="bg1"/>
          </a:solidFill>
        </p:spPr>
        <p:txBody>
          <a:bodyPr wrap="square">
            <a:spAutoFit/>
          </a:bodyPr>
          <a:lstStyle/>
          <a:p>
            <a:pPr algn="ctr"/>
            <a:r>
              <a:rPr lang="ja-JP" altLang="en-US" sz="800" b="1" dirty="0">
                <a:latin typeface="+mn-ea"/>
              </a:rPr>
              <a:t>データアグリゲータ</a:t>
            </a:r>
            <a:endParaRPr lang="en-US" altLang="ja-JP" sz="800" b="1" dirty="0">
              <a:latin typeface="+mn-ea"/>
            </a:endParaRPr>
          </a:p>
          <a:p>
            <a:pPr algn="ctr"/>
            <a:r>
              <a:rPr lang="ja-JP" altLang="en-US" sz="800" b="1" dirty="0">
                <a:latin typeface="+mn-ea"/>
              </a:rPr>
              <a:t>（</a:t>
            </a:r>
            <a:r>
              <a:rPr lang="en-US" altLang="ja-JP" sz="800" b="1" dirty="0">
                <a:latin typeface="+mn-ea"/>
              </a:rPr>
              <a:t>MMA</a:t>
            </a:r>
            <a:r>
              <a:rPr lang="ja-JP" altLang="en-US" sz="800" b="1" dirty="0">
                <a:latin typeface="+mn-ea"/>
              </a:rPr>
              <a:t>）</a:t>
            </a:r>
            <a:endParaRPr lang="zh-TW" altLang="en-US" sz="800" b="1" dirty="0">
              <a:latin typeface="+mn-ea"/>
            </a:endParaRPr>
          </a:p>
        </p:txBody>
      </p:sp>
      <p:grpSp>
        <p:nvGrpSpPr>
          <p:cNvPr id="6" name="群組 5">
            <a:extLst>
              <a:ext uri="{FF2B5EF4-FFF2-40B4-BE49-F238E27FC236}">
                <a16:creationId xmlns:a16="http://schemas.microsoft.com/office/drawing/2014/main" id="{7DB26ECF-F834-365C-BA06-1096F026BFB5}"/>
              </a:ext>
            </a:extLst>
          </p:cNvPr>
          <p:cNvGrpSpPr/>
          <p:nvPr/>
        </p:nvGrpSpPr>
        <p:grpSpPr>
          <a:xfrm>
            <a:off x="275082" y="3192214"/>
            <a:ext cx="788670" cy="351163"/>
            <a:chOff x="275082" y="3192214"/>
            <a:chExt cx="788670" cy="351163"/>
          </a:xfrm>
        </p:grpSpPr>
        <p:sp>
          <p:nvSpPr>
            <p:cNvPr id="5" name="矩形 4">
              <a:extLst>
                <a:ext uri="{FF2B5EF4-FFF2-40B4-BE49-F238E27FC236}">
                  <a16:creationId xmlns:a16="http://schemas.microsoft.com/office/drawing/2014/main" id="{36A44D54-D354-A2CD-D834-B2BB7F3A6EA7}"/>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 name="文字方塊 3">
              <a:extLst>
                <a:ext uri="{FF2B5EF4-FFF2-40B4-BE49-F238E27FC236}">
                  <a16:creationId xmlns:a16="http://schemas.microsoft.com/office/drawing/2014/main" id="{15B012F4-7E1B-C7D4-CB3B-2892681430C4}"/>
                </a:ext>
              </a:extLst>
            </p:cNvPr>
            <p:cNvSpPr txBox="1"/>
            <p:nvPr/>
          </p:nvSpPr>
          <p:spPr>
            <a:xfrm>
              <a:off x="296418" y="3204823"/>
              <a:ext cx="767334" cy="338554"/>
            </a:xfrm>
            <a:prstGeom prst="rect">
              <a:avLst/>
            </a:prstGeom>
            <a:noFill/>
          </p:spPr>
          <p:txBody>
            <a:bodyPr wrap="square">
              <a:spAutoFit/>
            </a:bodyPr>
            <a:lstStyle/>
            <a:p>
              <a:pPr algn="ctr"/>
              <a:r>
                <a:rPr lang="ja-JP" altLang="en-US" sz="800" b="1" dirty="0">
                  <a:latin typeface="+mn-ea"/>
                </a:rPr>
                <a:t>熱センサー</a:t>
              </a:r>
              <a:endParaRPr lang="en-US" altLang="ja-JP" sz="800" b="1" dirty="0">
                <a:latin typeface="+mn-ea"/>
              </a:endParaRPr>
            </a:p>
            <a:p>
              <a:pPr algn="ctr"/>
              <a:r>
                <a:rPr lang="ja-JP" altLang="en-US" sz="800" b="1" dirty="0">
                  <a:latin typeface="+mn-ea"/>
                </a:rPr>
                <a:t>（</a:t>
              </a:r>
              <a:r>
                <a:rPr lang="en-US" altLang="ja-JP" sz="800" b="1" dirty="0">
                  <a:latin typeface="+mn-ea"/>
                </a:rPr>
                <a:t>MSL</a:t>
              </a:r>
              <a:r>
                <a:rPr lang="ja-JP" altLang="en-US" sz="800" b="1" dirty="0">
                  <a:latin typeface="+mn-ea"/>
                </a:rPr>
                <a:t>） </a:t>
              </a:r>
            </a:p>
          </p:txBody>
        </p:sp>
      </p:grpSp>
      <p:grpSp>
        <p:nvGrpSpPr>
          <p:cNvPr id="7" name="群組 6">
            <a:extLst>
              <a:ext uri="{FF2B5EF4-FFF2-40B4-BE49-F238E27FC236}">
                <a16:creationId xmlns:a16="http://schemas.microsoft.com/office/drawing/2014/main" id="{7F0BD56E-11D0-985B-46B7-8DAE45767311}"/>
              </a:ext>
            </a:extLst>
          </p:cNvPr>
          <p:cNvGrpSpPr/>
          <p:nvPr/>
        </p:nvGrpSpPr>
        <p:grpSpPr>
          <a:xfrm>
            <a:off x="219456" y="3659511"/>
            <a:ext cx="844296" cy="351163"/>
            <a:chOff x="219456" y="3192214"/>
            <a:chExt cx="844296" cy="351163"/>
          </a:xfrm>
        </p:grpSpPr>
        <p:sp>
          <p:nvSpPr>
            <p:cNvPr id="9" name="矩形 8">
              <a:extLst>
                <a:ext uri="{FF2B5EF4-FFF2-40B4-BE49-F238E27FC236}">
                  <a16:creationId xmlns:a16="http://schemas.microsoft.com/office/drawing/2014/main" id="{9D3A7E22-0B7A-6D94-3615-AB326AB7CAFC}"/>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0" name="文字方塊 9">
              <a:extLst>
                <a:ext uri="{FF2B5EF4-FFF2-40B4-BE49-F238E27FC236}">
                  <a16:creationId xmlns:a16="http://schemas.microsoft.com/office/drawing/2014/main" id="{D1720693-684C-67C1-9415-F92ECE802F92}"/>
                </a:ext>
              </a:extLst>
            </p:cNvPr>
            <p:cNvSpPr txBox="1"/>
            <p:nvPr/>
          </p:nvSpPr>
          <p:spPr>
            <a:xfrm>
              <a:off x="219456" y="3204823"/>
              <a:ext cx="844296" cy="338554"/>
            </a:xfrm>
            <a:prstGeom prst="rect">
              <a:avLst/>
            </a:prstGeom>
            <a:noFill/>
          </p:spPr>
          <p:txBody>
            <a:bodyPr wrap="square">
              <a:spAutoFit/>
            </a:bodyPr>
            <a:lstStyle/>
            <a:p>
              <a:pPr algn="ctr"/>
              <a:r>
                <a:rPr lang="ja-JP" altLang="en-US" sz="800" b="1" dirty="0">
                  <a:latin typeface="+mn-ea"/>
                </a:rPr>
                <a:t>データカード（</a:t>
              </a:r>
              <a:r>
                <a:rPr lang="en-US" altLang="ja-JP" sz="800" b="1" dirty="0">
                  <a:latin typeface="+mn-ea"/>
                </a:rPr>
                <a:t>MMD</a:t>
              </a:r>
              <a:r>
                <a:rPr lang="ja-JP" altLang="en-US" sz="800" b="1" dirty="0">
                  <a:latin typeface="+mn-ea"/>
                </a:rPr>
                <a:t>） </a:t>
              </a:r>
            </a:p>
          </p:txBody>
        </p:sp>
      </p:grpSp>
      <p:grpSp>
        <p:nvGrpSpPr>
          <p:cNvPr id="14" name="群組 13">
            <a:extLst>
              <a:ext uri="{FF2B5EF4-FFF2-40B4-BE49-F238E27FC236}">
                <a16:creationId xmlns:a16="http://schemas.microsoft.com/office/drawing/2014/main" id="{1283C31F-282F-9482-4C18-F4EF647C77D5}"/>
              </a:ext>
            </a:extLst>
          </p:cNvPr>
          <p:cNvGrpSpPr/>
          <p:nvPr/>
        </p:nvGrpSpPr>
        <p:grpSpPr>
          <a:xfrm>
            <a:off x="0" y="4883629"/>
            <a:ext cx="1301733" cy="338554"/>
            <a:chOff x="12556" y="4883629"/>
            <a:chExt cx="1289177" cy="338554"/>
          </a:xfrm>
        </p:grpSpPr>
        <p:sp>
          <p:nvSpPr>
            <p:cNvPr id="12" name="矩形 11">
              <a:extLst>
                <a:ext uri="{FF2B5EF4-FFF2-40B4-BE49-F238E27FC236}">
                  <a16:creationId xmlns:a16="http://schemas.microsoft.com/office/drawing/2014/main" id="{879C1C4B-C332-8B71-9E83-EE2FD212C6D6}"/>
                </a:ext>
              </a:extLst>
            </p:cNvPr>
            <p:cNvSpPr/>
            <p:nvPr/>
          </p:nvSpPr>
          <p:spPr>
            <a:xfrm>
              <a:off x="131666" y="4897572"/>
              <a:ext cx="1050958"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3" name="文字方塊 12">
              <a:extLst>
                <a:ext uri="{FF2B5EF4-FFF2-40B4-BE49-F238E27FC236}">
                  <a16:creationId xmlns:a16="http://schemas.microsoft.com/office/drawing/2014/main" id="{2A2A796E-6E16-8BC2-EBA3-733DA2A1E4B9}"/>
                </a:ext>
              </a:extLst>
            </p:cNvPr>
            <p:cNvSpPr txBox="1"/>
            <p:nvPr/>
          </p:nvSpPr>
          <p:spPr>
            <a:xfrm>
              <a:off x="12556" y="4883629"/>
              <a:ext cx="1289177" cy="338554"/>
            </a:xfrm>
            <a:prstGeom prst="rect">
              <a:avLst/>
            </a:prstGeom>
            <a:noFill/>
          </p:spPr>
          <p:txBody>
            <a:bodyPr wrap="square">
              <a:spAutoFit/>
            </a:bodyPr>
            <a:lstStyle/>
            <a:p>
              <a:pPr algn="ctr"/>
              <a:r>
                <a:rPr lang="en-US" altLang="ja-JP" sz="800" b="1" dirty="0">
                  <a:latin typeface="+mn-ea"/>
                </a:rPr>
                <a:t>LED</a:t>
              </a:r>
              <a:r>
                <a:rPr lang="ja-JP" altLang="en-US" sz="800" b="1" dirty="0">
                  <a:latin typeface="+mn-ea"/>
                </a:rPr>
                <a:t>ステータスランプ（</a:t>
              </a:r>
              <a:r>
                <a:rPr lang="en-US" altLang="ja-JP" sz="800" b="1" dirty="0">
                  <a:latin typeface="+mn-ea"/>
                </a:rPr>
                <a:t>MLU</a:t>
              </a:r>
              <a:r>
                <a:rPr lang="ja-JP" altLang="en-US" sz="800" b="1" dirty="0">
                  <a:latin typeface="+mn-ea"/>
                </a:rPr>
                <a:t>）</a:t>
              </a:r>
            </a:p>
          </p:txBody>
        </p:sp>
      </p:grpSp>
      <p:grpSp>
        <p:nvGrpSpPr>
          <p:cNvPr id="23" name="群組 22">
            <a:extLst>
              <a:ext uri="{FF2B5EF4-FFF2-40B4-BE49-F238E27FC236}">
                <a16:creationId xmlns:a16="http://schemas.microsoft.com/office/drawing/2014/main" id="{C1D4D754-3533-A907-3209-A4EA993461FC}"/>
              </a:ext>
            </a:extLst>
          </p:cNvPr>
          <p:cNvGrpSpPr/>
          <p:nvPr/>
        </p:nvGrpSpPr>
        <p:grpSpPr>
          <a:xfrm>
            <a:off x="6075982" y="4594815"/>
            <a:ext cx="590296" cy="262578"/>
            <a:chOff x="6075982" y="4594815"/>
            <a:chExt cx="590296" cy="262578"/>
          </a:xfrm>
        </p:grpSpPr>
        <p:sp>
          <p:nvSpPr>
            <p:cNvPr id="18" name="矩形 17">
              <a:extLst>
                <a:ext uri="{FF2B5EF4-FFF2-40B4-BE49-F238E27FC236}">
                  <a16:creationId xmlns:a16="http://schemas.microsoft.com/office/drawing/2014/main" id="{60A061FB-73F6-11A6-30F4-F4EC79212EBE}"/>
                </a:ext>
              </a:extLst>
            </p:cNvPr>
            <p:cNvSpPr/>
            <p:nvPr/>
          </p:nvSpPr>
          <p:spPr>
            <a:xfrm>
              <a:off x="6102887" y="4594815"/>
              <a:ext cx="536487" cy="251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1" name="文字方塊 20">
              <a:extLst>
                <a:ext uri="{FF2B5EF4-FFF2-40B4-BE49-F238E27FC236}">
                  <a16:creationId xmlns:a16="http://schemas.microsoft.com/office/drawing/2014/main" id="{F474B031-FD6A-B128-E974-D878D7E7DC04}"/>
                </a:ext>
              </a:extLst>
            </p:cNvPr>
            <p:cNvSpPr txBox="1"/>
            <p:nvPr/>
          </p:nvSpPr>
          <p:spPr>
            <a:xfrm>
              <a:off x="6075982" y="4594815"/>
              <a:ext cx="590296" cy="262578"/>
            </a:xfrm>
            <a:prstGeom prst="rect">
              <a:avLst/>
            </a:prstGeom>
            <a:noFill/>
          </p:spPr>
          <p:txBody>
            <a:bodyPr wrap="square">
              <a:spAutoFit/>
            </a:bodyPr>
            <a:lstStyle/>
            <a:p>
              <a:pPr algn="ctr"/>
              <a:r>
                <a:rPr lang="en-US" altLang="ja-JP" sz="800" b="1" dirty="0">
                  <a:latin typeface="+mn-ea"/>
                </a:rPr>
                <a:t>RS485</a:t>
              </a:r>
            </a:p>
            <a:p>
              <a:pPr algn="ctr"/>
              <a:r>
                <a:rPr lang="ja-JP" altLang="en-US" sz="800" b="1" dirty="0">
                  <a:latin typeface="+mn-ea"/>
                </a:rPr>
                <a:t>通信接続</a:t>
              </a:r>
            </a:p>
            <a:p>
              <a:pPr algn="ctr"/>
              <a:endParaRPr lang="ja-JP" altLang="en-US" sz="800" b="1" dirty="0">
                <a:latin typeface="+mn-ea"/>
              </a:endParaRPr>
            </a:p>
          </p:txBody>
        </p:sp>
      </p:grpSp>
      <p:grpSp>
        <p:nvGrpSpPr>
          <p:cNvPr id="24" name="群組 23">
            <a:extLst>
              <a:ext uri="{FF2B5EF4-FFF2-40B4-BE49-F238E27FC236}">
                <a16:creationId xmlns:a16="http://schemas.microsoft.com/office/drawing/2014/main" id="{59E246FD-A835-0EED-9D39-E7540F7A51CB}"/>
              </a:ext>
            </a:extLst>
          </p:cNvPr>
          <p:cNvGrpSpPr/>
          <p:nvPr/>
        </p:nvGrpSpPr>
        <p:grpSpPr>
          <a:xfrm>
            <a:off x="162560" y="4016550"/>
            <a:ext cx="901192" cy="474274"/>
            <a:chOff x="162560" y="3192214"/>
            <a:chExt cx="901192" cy="474274"/>
          </a:xfrm>
        </p:grpSpPr>
        <p:sp>
          <p:nvSpPr>
            <p:cNvPr id="25" name="矩形 24">
              <a:extLst>
                <a:ext uri="{FF2B5EF4-FFF2-40B4-BE49-F238E27FC236}">
                  <a16:creationId xmlns:a16="http://schemas.microsoft.com/office/drawing/2014/main" id="{484AB78F-A9C4-9644-2CD8-785E69E8BEEE}"/>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6" name="文字方塊 25">
              <a:extLst>
                <a:ext uri="{FF2B5EF4-FFF2-40B4-BE49-F238E27FC236}">
                  <a16:creationId xmlns:a16="http://schemas.microsoft.com/office/drawing/2014/main" id="{4E91403B-3E69-6C36-3171-BE899691E3B0}"/>
                </a:ext>
              </a:extLst>
            </p:cNvPr>
            <p:cNvSpPr txBox="1"/>
            <p:nvPr/>
          </p:nvSpPr>
          <p:spPr>
            <a:xfrm>
              <a:off x="162560" y="3204823"/>
              <a:ext cx="901192" cy="461665"/>
            </a:xfrm>
            <a:prstGeom prst="rect">
              <a:avLst/>
            </a:prstGeom>
            <a:noFill/>
          </p:spPr>
          <p:txBody>
            <a:bodyPr wrap="square">
              <a:spAutoFit/>
            </a:bodyPr>
            <a:lstStyle/>
            <a:p>
              <a:pPr algn="ctr"/>
              <a:r>
                <a:rPr lang="en-US" altLang="ja-JP" sz="800" b="1" dirty="0">
                  <a:latin typeface="+mn-ea"/>
                </a:rPr>
                <a:t>MCC</a:t>
              </a:r>
              <a:r>
                <a:rPr lang="zh-TW" altLang="en-US" sz="800" b="1" dirty="0">
                  <a:latin typeface="+mn-ea"/>
                </a:rPr>
                <a:t> </a:t>
              </a:r>
              <a:r>
                <a:rPr lang="ja-JP" altLang="en-US" sz="800" b="1" dirty="0">
                  <a:latin typeface="+mn-ea"/>
                </a:rPr>
                <a:t>ユニット引き出し</a:t>
              </a:r>
              <a:endParaRPr lang="en-US" altLang="ja-JP" sz="800" b="1" dirty="0">
                <a:latin typeface="+mn-ea"/>
              </a:endParaRPr>
            </a:p>
            <a:p>
              <a:pPr algn="ctr"/>
              <a:r>
                <a:rPr lang="ja-JP" altLang="en-US" sz="800" b="1" dirty="0">
                  <a:latin typeface="+mn-ea"/>
                </a:rPr>
                <a:t>（俯瞰図）</a:t>
              </a:r>
            </a:p>
          </p:txBody>
        </p:sp>
      </p:grpSp>
      <p:grpSp>
        <p:nvGrpSpPr>
          <p:cNvPr id="27" name="群組 26">
            <a:extLst>
              <a:ext uri="{FF2B5EF4-FFF2-40B4-BE49-F238E27FC236}">
                <a16:creationId xmlns:a16="http://schemas.microsoft.com/office/drawing/2014/main" id="{8B708649-9098-55E6-DF55-1D55A5851D53}"/>
              </a:ext>
            </a:extLst>
          </p:cNvPr>
          <p:cNvGrpSpPr/>
          <p:nvPr/>
        </p:nvGrpSpPr>
        <p:grpSpPr>
          <a:xfrm>
            <a:off x="5967476" y="3743559"/>
            <a:ext cx="901192" cy="474274"/>
            <a:chOff x="162560" y="3192214"/>
            <a:chExt cx="901192" cy="474274"/>
          </a:xfrm>
        </p:grpSpPr>
        <p:sp>
          <p:nvSpPr>
            <p:cNvPr id="28" name="矩形 27">
              <a:extLst>
                <a:ext uri="{FF2B5EF4-FFF2-40B4-BE49-F238E27FC236}">
                  <a16:creationId xmlns:a16="http://schemas.microsoft.com/office/drawing/2014/main" id="{27390161-5F33-ABA1-A92B-5F34FCDA6EEE}"/>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9" name="文字方塊 28">
              <a:extLst>
                <a:ext uri="{FF2B5EF4-FFF2-40B4-BE49-F238E27FC236}">
                  <a16:creationId xmlns:a16="http://schemas.microsoft.com/office/drawing/2014/main" id="{974B1FAC-B3AD-0F58-4429-E177C18CB22D}"/>
                </a:ext>
              </a:extLst>
            </p:cNvPr>
            <p:cNvSpPr txBox="1"/>
            <p:nvPr/>
          </p:nvSpPr>
          <p:spPr>
            <a:xfrm>
              <a:off x="162560" y="3204823"/>
              <a:ext cx="901192" cy="461665"/>
            </a:xfrm>
            <a:prstGeom prst="rect">
              <a:avLst/>
            </a:prstGeom>
            <a:noFill/>
          </p:spPr>
          <p:txBody>
            <a:bodyPr wrap="square">
              <a:spAutoFit/>
            </a:bodyPr>
            <a:lstStyle/>
            <a:p>
              <a:pPr algn="ctr"/>
              <a:r>
                <a:rPr lang="en-US" altLang="ja-JP" sz="800" b="1" dirty="0">
                  <a:latin typeface="+mn-ea"/>
                </a:rPr>
                <a:t>MCC</a:t>
              </a:r>
              <a:r>
                <a:rPr lang="zh-TW" altLang="en-US" sz="800" b="1" dirty="0">
                  <a:latin typeface="+mn-ea"/>
                </a:rPr>
                <a:t> </a:t>
              </a:r>
              <a:r>
                <a:rPr lang="ja-JP" altLang="en-US" sz="800" b="1" dirty="0">
                  <a:latin typeface="+mn-ea"/>
                </a:rPr>
                <a:t>ユニット引き出し</a:t>
              </a:r>
              <a:endParaRPr lang="en-US" altLang="ja-JP" sz="800" b="1" dirty="0">
                <a:latin typeface="+mn-ea"/>
              </a:endParaRPr>
            </a:p>
            <a:p>
              <a:pPr algn="ctr"/>
              <a:r>
                <a:rPr lang="ja-JP" altLang="en-US" sz="800" b="1" dirty="0">
                  <a:latin typeface="+mn-ea"/>
                </a:rPr>
                <a:t>（正面図）</a:t>
              </a:r>
            </a:p>
          </p:txBody>
        </p:sp>
      </p:grpSp>
      <p:sp>
        <p:nvSpPr>
          <p:cNvPr id="30" name="文字方塊 29">
            <a:extLst>
              <a:ext uri="{FF2B5EF4-FFF2-40B4-BE49-F238E27FC236}">
                <a16:creationId xmlns:a16="http://schemas.microsoft.com/office/drawing/2014/main" id="{3DDECE58-7500-F1C7-031B-94FEEAF27C94}"/>
              </a:ext>
            </a:extLst>
          </p:cNvPr>
          <p:cNvSpPr txBox="1"/>
          <p:nvPr/>
        </p:nvSpPr>
        <p:spPr>
          <a:xfrm>
            <a:off x="4487020" y="1921839"/>
            <a:ext cx="1139588" cy="215444"/>
          </a:xfrm>
          <a:prstGeom prst="rect">
            <a:avLst/>
          </a:prstGeom>
          <a:solidFill>
            <a:schemeClr val="bg1"/>
          </a:solidFill>
        </p:spPr>
        <p:txBody>
          <a:bodyPr wrap="square">
            <a:spAutoFit/>
          </a:bodyPr>
          <a:lstStyle/>
          <a:p>
            <a:pPr algn="ctr"/>
            <a:r>
              <a:rPr lang="ja-JP" altLang="en-US" sz="800" b="1" dirty="0">
                <a:latin typeface="+mn-ea"/>
              </a:rPr>
              <a:t>リレーアラーム出力</a:t>
            </a:r>
            <a:endParaRPr lang="zh-TW" altLang="en-US" sz="800" b="1" dirty="0">
              <a:latin typeface="+mn-ea"/>
            </a:endParaRPr>
          </a:p>
        </p:txBody>
      </p:sp>
      <p:sp>
        <p:nvSpPr>
          <p:cNvPr id="31" name="文字方塊 30">
            <a:extLst>
              <a:ext uri="{FF2B5EF4-FFF2-40B4-BE49-F238E27FC236}">
                <a16:creationId xmlns:a16="http://schemas.microsoft.com/office/drawing/2014/main" id="{81BFF1A2-C5AD-970B-1A9F-A98C791E9953}"/>
              </a:ext>
            </a:extLst>
          </p:cNvPr>
          <p:cNvSpPr txBox="1"/>
          <p:nvPr/>
        </p:nvSpPr>
        <p:spPr>
          <a:xfrm>
            <a:off x="2386407" y="1899186"/>
            <a:ext cx="2162899" cy="338554"/>
          </a:xfrm>
          <a:prstGeom prst="rect">
            <a:avLst/>
          </a:prstGeom>
          <a:solidFill>
            <a:schemeClr val="bg1"/>
          </a:solidFill>
        </p:spPr>
        <p:txBody>
          <a:bodyPr wrap="square">
            <a:spAutoFit/>
          </a:bodyPr>
          <a:lstStyle/>
          <a:p>
            <a:pPr algn="ctr"/>
            <a:r>
              <a:rPr lang="en-US" altLang="ja-JP" sz="800" b="1" dirty="0">
                <a:latin typeface="+mn-ea"/>
              </a:rPr>
              <a:t>Modbus RS485</a:t>
            </a:r>
            <a:r>
              <a:rPr lang="ja-JP" altLang="en-US" sz="800" b="1" dirty="0">
                <a:latin typeface="+mn-ea"/>
              </a:rPr>
              <a:t>ケーブルでホストシステムにの接続（</a:t>
            </a:r>
            <a:r>
              <a:rPr lang="en-US" altLang="ja-JP" sz="800" b="1" dirty="0">
                <a:latin typeface="+mn-ea"/>
              </a:rPr>
              <a:t>CLOUD</a:t>
            </a:r>
            <a:r>
              <a:rPr lang="ja-JP" altLang="en-US" sz="800" b="1" dirty="0">
                <a:latin typeface="+mn-ea"/>
              </a:rPr>
              <a:t>、</a:t>
            </a:r>
            <a:r>
              <a:rPr lang="en-US" altLang="ja-JP" sz="800" b="1" dirty="0">
                <a:latin typeface="+mn-ea"/>
              </a:rPr>
              <a:t>SCADA...etc.</a:t>
            </a:r>
            <a:r>
              <a:rPr lang="ja-JP" altLang="en-US" sz="800" b="1" dirty="0">
                <a:latin typeface="+mn-ea"/>
              </a:rPr>
              <a:t>）</a:t>
            </a:r>
            <a:endParaRPr lang="zh-TW" altLang="en-US" sz="800" b="1" dirty="0">
              <a:latin typeface="+mn-ea"/>
            </a:endParaRPr>
          </a:p>
        </p:txBody>
      </p:sp>
      <p:grpSp>
        <p:nvGrpSpPr>
          <p:cNvPr id="34" name="群組 33">
            <a:extLst>
              <a:ext uri="{FF2B5EF4-FFF2-40B4-BE49-F238E27FC236}">
                <a16:creationId xmlns:a16="http://schemas.microsoft.com/office/drawing/2014/main" id="{61A53D06-88B0-8C6E-5D74-309112222D44}"/>
              </a:ext>
            </a:extLst>
          </p:cNvPr>
          <p:cNvGrpSpPr/>
          <p:nvPr/>
        </p:nvGrpSpPr>
        <p:grpSpPr>
          <a:xfrm>
            <a:off x="680085" y="6203718"/>
            <a:ext cx="942594" cy="276999"/>
            <a:chOff x="680085" y="5727210"/>
            <a:chExt cx="942594" cy="276999"/>
          </a:xfrm>
        </p:grpSpPr>
        <p:sp>
          <p:nvSpPr>
            <p:cNvPr id="32" name="矩形 31">
              <a:extLst>
                <a:ext uri="{FF2B5EF4-FFF2-40B4-BE49-F238E27FC236}">
                  <a16:creationId xmlns:a16="http://schemas.microsoft.com/office/drawing/2014/main" id="{2CAAA5F4-EE42-5005-6667-67937E7F756A}"/>
                </a:ext>
              </a:extLst>
            </p:cNvPr>
            <p:cNvSpPr/>
            <p:nvPr/>
          </p:nvSpPr>
          <p:spPr>
            <a:xfrm>
              <a:off x="680085" y="5747238"/>
              <a:ext cx="942594" cy="236945"/>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3" name="文字方塊 32">
              <a:extLst>
                <a:ext uri="{FF2B5EF4-FFF2-40B4-BE49-F238E27FC236}">
                  <a16:creationId xmlns:a16="http://schemas.microsoft.com/office/drawing/2014/main" id="{2D54C8B3-0F8B-8B34-B78C-1E94DE5E4564}"/>
                </a:ext>
              </a:extLst>
            </p:cNvPr>
            <p:cNvSpPr txBox="1"/>
            <p:nvPr/>
          </p:nvSpPr>
          <p:spPr>
            <a:xfrm>
              <a:off x="750443" y="5727210"/>
              <a:ext cx="801878" cy="276999"/>
            </a:xfrm>
            <a:prstGeom prst="rect">
              <a:avLst/>
            </a:prstGeom>
            <a:noFill/>
          </p:spPr>
          <p:txBody>
            <a:bodyPr wrap="square">
              <a:spAutoFit/>
            </a:bodyPr>
            <a:lstStyle/>
            <a:p>
              <a:pPr algn="ctr"/>
              <a:r>
                <a:rPr lang="ja-JP" altLang="en-US" sz="1200" b="1" dirty="0">
                  <a:solidFill>
                    <a:schemeClr val="bg1"/>
                  </a:solidFill>
                  <a:latin typeface="+mn-ea"/>
                </a:rPr>
                <a:t>アラーム</a:t>
              </a:r>
              <a:endParaRPr lang="zh-TW" altLang="en-US" sz="1200" b="1" dirty="0">
                <a:solidFill>
                  <a:schemeClr val="bg1"/>
                </a:solidFill>
                <a:latin typeface="+mn-ea"/>
              </a:endParaRPr>
            </a:p>
          </p:txBody>
        </p:sp>
      </p:grpSp>
      <p:grpSp>
        <p:nvGrpSpPr>
          <p:cNvPr id="35" name="群組 34">
            <a:extLst>
              <a:ext uri="{FF2B5EF4-FFF2-40B4-BE49-F238E27FC236}">
                <a16:creationId xmlns:a16="http://schemas.microsoft.com/office/drawing/2014/main" id="{82F0014B-B870-E196-E6C6-568B688D3DFB}"/>
              </a:ext>
            </a:extLst>
          </p:cNvPr>
          <p:cNvGrpSpPr/>
          <p:nvPr/>
        </p:nvGrpSpPr>
        <p:grpSpPr>
          <a:xfrm>
            <a:off x="3656076" y="6198153"/>
            <a:ext cx="942594" cy="276999"/>
            <a:chOff x="680085" y="5727210"/>
            <a:chExt cx="942594" cy="276999"/>
          </a:xfrm>
        </p:grpSpPr>
        <p:sp>
          <p:nvSpPr>
            <p:cNvPr id="36" name="矩形 35">
              <a:extLst>
                <a:ext uri="{FF2B5EF4-FFF2-40B4-BE49-F238E27FC236}">
                  <a16:creationId xmlns:a16="http://schemas.microsoft.com/office/drawing/2014/main" id="{6D2CA121-A5EF-0329-3F75-64E7959DC1D0}"/>
                </a:ext>
              </a:extLst>
            </p:cNvPr>
            <p:cNvSpPr/>
            <p:nvPr/>
          </p:nvSpPr>
          <p:spPr>
            <a:xfrm>
              <a:off x="680085" y="5747238"/>
              <a:ext cx="942594" cy="236945"/>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7" name="文字方塊 36">
              <a:extLst>
                <a:ext uri="{FF2B5EF4-FFF2-40B4-BE49-F238E27FC236}">
                  <a16:creationId xmlns:a16="http://schemas.microsoft.com/office/drawing/2014/main" id="{B3FD107A-B34D-13D0-ED55-60132E163404}"/>
                </a:ext>
              </a:extLst>
            </p:cNvPr>
            <p:cNvSpPr txBox="1"/>
            <p:nvPr/>
          </p:nvSpPr>
          <p:spPr>
            <a:xfrm>
              <a:off x="750443" y="5727210"/>
              <a:ext cx="801878" cy="276999"/>
            </a:xfrm>
            <a:prstGeom prst="rect">
              <a:avLst/>
            </a:prstGeom>
            <a:noFill/>
          </p:spPr>
          <p:txBody>
            <a:bodyPr wrap="square">
              <a:spAutoFit/>
            </a:bodyPr>
            <a:lstStyle/>
            <a:p>
              <a:pPr algn="ctr"/>
              <a:r>
                <a:rPr lang="ja-JP" altLang="en-US" sz="1200" b="1" dirty="0">
                  <a:solidFill>
                    <a:schemeClr val="bg1"/>
                  </a:solidFill>
                  <a:latin typeface="+mn-ea"/>
                </a:rPr>
                <a:t>接続</a:t>
              </a:r>
              <a:endParaRPr lang="zh-TW" altLang="en-US" sz="1200" b="1" dirty="0">
                <a:solidFill>
                  <a:schemeClr val="bg1"/>
                </a:solidFill>
                <a:latin typeface="+mn-ea"/>
              </a:endParaRPr>
            </a:p>
          </p:txBody>
        </p:sp>
      </p:grpSp>
      <p:sp>
        <p:nvSpPr>
          <p:cNvPr id="38" name="矩形 37">
            <a:extLst>
              <a:ext uri="{FF2B5EF4-FFF2-40B4-BE49-F238E27FC236}">
                <a16:creationId xmlns:a16="http://schemas.microsoft.com/office/drawing/2014/main" id="{46D16281-BEC9-79E5-2546-4F2495543A2F}"/>
              </a:ext>
            </a:extLst>
          </p:cNvPr>
          <p:cNvSpPr/>
          <p:nvPr/>
        </p:nvSpPr>
        <p:spPr>
          <a:xfrm>
            <a:off x="574022" y="6721136"/>
            <a:ext cx="5802014" cy="22780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9" name="文字方塊 38">
            <a:extLst>
              <a:ext uri="{FF2B5EF4-FFF2-40B4-BE49-F238E27FC236}">
                <a16:creationId xmlns:a16="http://schemas.microsoft.com/office/drawing/2014/main" id="{26C16011-5C78-6F35-5A29-FD6392FE8DA9}"/>
              </a:ext>
            </a:extLst>
          </p:cNvPr>
          <p:cNvSpPr txBox="1"/>
          <p:nvPr/>
        </p:nvSpPr>
        <p:spPr>
          <a:xfrm>
            <a:off x="481964" y="6721135"/>
            <a:ext cx="2669668" cy="230832"/>
          </a:xfrm>
          <a:prstGeom prst="rect">
            <a:avLst/>
          </a:prstGeom>
          <a:noFill/>
        </p:spPr>
        <p:txBody>
          <a:bodyPr wrap="square">
            <a:spAutoFit/>
          </a:bodyPr>
          <a:lstStyle/>
          <a:p>
            <a:r>
              <a:rPr lang="ja-JP" altLang="en-US" sz="900" b="1" dirty="0">
                <a:latin typeface="+mn-ea"/>
              </a:rPr>
              <a:t>異常終端には、</a:t>
            </a:r>
            <a:r>
              <a:rPr lang="en-US" altLang="ja-JP" sz="900" b="1" dirty="0">
                <a:latin typeface="+mn-ea"/>
              </a:rPr>
              <a:t>2</a:t>
            </a:r>
            <a:r>
              <a:rPr lang="ja-JP" altLang="en-US" sz="900" b="1" dirty="0">
                <a:latin typeface="+mn-ea"/>
              </a:rPr>
              <a:t>段のアラームがあります</a:t>
            </a:r>
            <a:r>
              <a:rPr lang="en-US" altLang="ja-JP" sz="900" b="1" dirty="0">
                <a:latin typeface="+mn-ea"/>
              </a:rPr>
              <a:t>:</a:t>
            </a:r>
          </a:p>
        </p:txBody>
      </p:sp>
      <p:sp>
        <p:nvSpPr>
          <p:cNvPr id="40" name="文字方塊 39">
            <a:extLst>
              <a:ext uri="{FF2B5EF4-FFF2-40B4-BE49-F238E27FC236}">
                <a16:creationId xmlns:a16="http://schemas.microsoft.com/office/drawing/2014/main" id="{A0C704A3-F5E7-0829-32F5-51D8B64AFDB2}"/>
              </a:ext>
            </a:extLst>
          </p:cNvPr>
          <p:cNvSpPr txBox="1"/>
          <p:nvPr/>
        </p:nvSpPr>
        <p:spPr>
          <a:xfrm>
            <a:off x="481964" y="6940392"/>
            <a:ext cx="699500" cy="400110"/>
          </a:xfrm>
          <a:prstGeom prst="rect">
            <a:avLst/>
          </a:prstGeom>
          <a:noFill/>
        </p:spPr>
        <p:txBody>
          <a:bodyPr wrap="square">
            <a:spAutoFit/>
          </a:bodyPr>
          <a:lstStyle/>
          <a:p>
            <a:pPr marL="171450" indent="-171450">
              <a:buFont typeface="Wingdings" panose="05000000000000000000" pitchFamily="2" charset="2"/>
              <a:buChar char="u"/>
            </a:pPr>
            <a:r>
              <a:rPr lang="ja-JP" altLang="en-US" sz="1000" b="1" dirty="0">
                <a:solidFill>
                  <a:srgbClr val="D6302F"/>
                </a:solidFill>
                <a:latin typeface="+mn-ea"/>
              </a:rPr>
              <a:t>警告</a:t>
            </a:r>
          </a:p>
          <a:p>
            <a:pPr marL="171450" indent="-171450">
              <a:buFont typeface="Wingdings" panose="05000000000000000000" pitchFamily="2" charset="2"/>
              <a:buChar char="u"/>
            </a:pPr>
            <a:r>
              <a:rPr lang="ja-JP" altLang="en-US" sz="1000" b="1" dirty="0">
                <a:solidFill>
                  <a:srgbClr val="D6302F"/>
                </a:solidFill>
                <a:latin typeface="+mn-ea"/>
              </a:rPr>
              <a:t>危険</a:t>
            </a:r>
          </a:p>
        </p:txBody>
      </p:sp>
      <p:sp>
        <p:nvSpPr>
          <p:cNvPr id="41" name="文字方塊 40">
            <a:extLst>
              <a:ext uri="{FF2B5EF4-FFF2-40B4-BE49-F238E27FC236}">
                <a16:creationId xmlns:a16="http://schemas.microsoft.com/office/drawing/2014/main" id="{F7C09002-2542-4A0C-A1A5-2EF1B001E1C5}"/>
              </a:ext>
            </a:extLst>
          </p:cNvPr>
          <p:cNvSpPr txBox="1"/>
          <p:nvPr/>
        </p:nvSpPr>
        <p:spPr>
          <a:xfrm>
            <a:off x="481964" y="7388927"/>
            <a:ext cx="2947036" cy="1754326"/>
          </a:xfrm>
          <a:prstGeom prst="rect">
            <a:avLst/>
          </a:prstGeom>
          <a:noFill/>
        </p:spPr>
        <p:txBody>
          <a:bodyPr wrap="square">
            <a:spAutoFit/>
          </a:bodyPr>
          <a:lstStyle/>
          <a:p>
            <a:r>
              <a:rPr lang="ja-JP" altLang="en-US" sz="900" b="1" dirty="0">
                <a:latin typeface="+mn-ea"/>
              </a:rPr>
              <a:t>制御モーターに接続された回路で、フェーズ間に温度差がある場合、フェーズ不均衡アラームが発生していることを示します。温度差が</a:t>
            </a:r>
            <a:r>
              <a:rPr lang="en-US" altLang="ja-JP" sz="900" b="1" dirty="0">
                <a:latin typeface="+mn-ea"/>
              </a:rPr>
              <a:t>10℃</a:t>
            </a:r>
            <a:r>
              <a:rPr lang="ja-JP" altLang="en-US" sz="900" b="1" dirty="0">
                <a:latin typeface="+mn-ea"/>
              </a:rPr>
              <a:t>あるとフェーズ不均衡が検知され、改善しない場合、モーターの寿命が半減する可能性があります。</a:t>
            </a:r>
          </a:p>
          <a:p>
            <a:endParaRPr lang="ja-JP" altLang="en-US" sz="900" b="1" dirty="0">
              <a:latin typeface="+mn-ea"/>
            </a:endParaRPr>
          </a:p>
          <a:p>
            <a:r>
              <a:rPr lang="ja-JP" altLang="en-US" sz="900" b="1" dirty="0">
                <a:latin typeface="+mn-ea"/>
              </a:rPr>
              <a:t>これらの警報は、</a:t>
            </a:r>
            <a:r>
              <a:rPr lang="en-US" altLang="ja-JP" sz="900" b="1" dirty="0">
                <a:latin typeface="+mn-ea"/>
              </a:rPr>
              <a:t>MCC </a:t>
            </a:r>
            <a:r>
              <a:rPr lang="ja-JP" altLang="en-US" sz="900" b="1" dirty="0">
                <a:latin typeface="+mn-ea"/>
              </a:rPr>
              <a:t>ユニット引き出しの正面にある外部</a:t>
            </a:r>
            <a:r>
              <a:rPr lang="en-US" altLang="ja-JP" sz="900" b="1" dirty="0">
                <a:latin typeface="+mn-ea"/>
              </a:rPr>
              <a:t>LED</a:t>
            </a:r>
            <a:r>
              <a:rPr lang="ja-JP" altLang="en-US" sz="900" b="1" dirty="0">
                <a:latin typeface="+mn-ea"/>
              </a:rPr>
              <a:t>（</a:t>
            </a:r>
            <a:r>
              <a:rPr lang="en-US" altLang="ja-JP" sz="900" b="1" dirty="0">
                <a:latin typeface="+mn-ea"/>
              </a:rPr>
              <a:t>MLU</a:t>
            </a:r>
            <a:r>
              <a:rPr lang="ja-JP" altLang="en-US" sz="900" b="1" dirty="0">
                <a:latin typeface="+mn-ea"/>
              </a:rPr>
              <a:t>）ステータスランプで確認することができ、システムの状態や警報のタイプも提供します。また、リレー接点や</a:t>
            </a:r>
            <a:r>
              <a:rPr lang="en-US" altLang="ja-JP" sz="900" b="1" dirty="0">
                <a:latin typeface="+mn-ea"/>
              </a:rPr>
              <a:t>RS485</a:t>
            </a:r>
            <a:r>
              <a:rPr lang="ja-JP" altLang="en-US" sz="900" b="1" dirty="0">
                <a:latin typeface="+mn-ea"/>
              </a:rPr>
              <a:t>通信を通じてお客様の監視システムと接続し、遠隔警報を実現することもできます。</a:t>
            </a:r>
          </a:p>
        </p:txBody>
      </p:sp>
      <p:sp>
        <p:nvSpPr>
          <p:cNvPr id="42" name="文字方塊 41">
            <a:extLst>
              <a:ext uri="{FF2B5EF4-FFF2-40B4-BE49-F238E27FC236}">
                <a16:creationId xmlns:a16="http://schemas.microsoft.com/office/drawing/2014/main" id="{F74F18A6-0322-3975-AF03-38219072A8D1}"/>
              </a:ext>
            </a:extLst>
          </p:cNvPr>
          <p:cNvSpPr txBox="1"/>
          <p:nvPr/>
        </p:nvSpPr>
        <p:spPr>
          <a:xfrm>
            <a:off x="3475029" y="6721135"/>
            <a:ext cx="2669668" cy="230832"/>
          </a:xfrm>
          <a:prstGeom prst="rect">
            <a:avLst/>
          </a:prstGeom>
          <a:noFill/>
        </p:spPr>
        <p:txBody>
          <a:bodyPr wrap="square">
            <a:spAutoFit/>
          </a:bodyPr>
          <a:lstStyle/>
          <a:p>
            <a:r>
              <a:rPr lang="ja-JP" altLang="en-US" sz="900" b="1" dirty="0">
                <a:latin typeface="+mn-ea"/>
              </a:rPr>
              <a:t>上記の接続図の説明</a:t>
            </a:r>
            <a:r>
              <a:rPr lang="en-US" altLang="ja-JP" sz="900" b="1" dirty="0">
                <a:latin typeface="+mn-ea"/>
              </a:rPr>
              <a:t>:</a:t>
            </a:r>
          </a:p>
        </p:txBody>
      </p:sp>
      <p:sp>
        <p:nvSpPr>
          <p:cNvPr id="43" name="文字方塊 42">
            <a:extLst>
              <a:ext uri="{FF2B5EF4-FFF2-40B4-BE49-F238E27FC236}">
                <a16:creationId xmlns:a16="http://schemas.microsoft.com/office/drawing/2014/main" id="{DC8F2E72-7D1D-E0E0-57D8-43E28D9794F8}"/>
              </a:ext>
            </a:extLst>
          </p:cNvPr>
          <p:cNvSpPr txBox="1"/>
          <p:nvPr/>
        </p:nvSpPr>
        <p:spPr>
          <a:xfrm>
            <a:off x="3493317" y="6951967"/>
            <a:ext cx="2974777" cy="784830"/>
          </a:xfrm>
          <a:prstGeom prst="rect">
            <a:avLst/>
          </a:prstGeom>
          <a:noFill/>
        </p:spPr>
        <p:txBody>
          <a:bodyPr wrap="square">
            <a:spAutoFit/>
          </a:bodyPr>
          <a:lstStyle/>
          <a:p>
            <a:pPr marL="171450" indent="-171450">
              <a:buClr>
                <a:srgbClr val="D63633"/>
              </a:buClr>
              <a:buFont typeface="Wingdings" panose="05000000000000000000" pitchFamily="2" charset="2"/>
              <a:buChar char="u"/>
            </a:pPr>
            <a:r>
              <a:rPr lang="ja-JP" altLang="en-US" sz="900" b="1" dirty="0">
                <a:latin typeface="+mn-ea"/>
              </a:rPr>
              <a:t>遠隔リレー接点の接続</a:t>
            </a:r>
          </a:p>
          <a:p>
            <a:pPr marL="171450" indent="-171450">
              <a:buClr>
                <a:srgbClr val="D63633"/>
              </a:buClr>
              <a:buFont typeface="Wingdings" panose="05000000000000000000" pitchFamily="2" charset="2"/>
              <a:buChar char="u"/>
            </a:pPr>
            <a:r>
              <a:rPr lang="en-US" altLang="ja-JP" sz="900" b="1" dirty="0">
                <a:latin typeface="+mn-ea"/>
              </a:rPr>
              <a:t>MMD</a:t>
            </a:r>
            <a:r>
              <a:rPr lang="ja-JP" altLang="en-US" sz="900" b="1" dirty="0">
                <a:latin typeface="+mn-ea"/>
              </a:rPr>
              <a:t>から</a:t>
            </a:r>
            <a:r>
              <a:rPr lang="en-US" altLang="ja-JP" sz="900" b="1" dirty="0">
                <a:latin typeface="+mn-ea"/>
              </a:rPr>
              <a:t>MMA</a:t>
            </a:r>
            <a:r>
              <a:rPr lang="ja-JP" altLang="en-US" sz="900" b="1" dirty="0">
                <a:latin typeface="+mn-ea"/>
              </a:rPr>
              <a:t>への</a:t>
            </a:r>
            <a:r>
              <a:rPr lang="en-US" altLang="ja-JP" sz="900" b="1" dirty="0">
                <a:latin typeface="+mn-ea"/>
              </a:rPr>
              <a:t>RS485 Modbus</a:t>
            </a:r>
            <a:r>
              <a:rPr lang="ja-JP" altLang="en-US" sz="900" b="1" dirty="0">
                <a:latin typeface="+mn-ea"/>
              </a:rPr>
              <a:t>接続</a:t>
            </a:r>
          </a:p>
          <a:p>
            <a:pPr marL="171450" indent="-171450">
              <a:buClr>
                <a:srgbClr val="D63633"/>
              </a:buClr>
              <a:buFont typeface="Wingdings" panose="05000000000000000000" pitchFamily="2" charset="2"/>
              <a:buChar char="u"/>
            </a:pPr>
            <a:r>
              <a:rPr lang="ja-JP" altLang="en-US" sz="900" b="1" dirty="0">
                <a:latin typeface="+mn-ea"/>
              </a:rPr>
              <a:t>複数の</a:t>
            </a:r>
            <a:r>
              <a:rPr lang="en-US" altLang="ja-JP" sz="900" b="1" dirty="0">
                <a:latin typeface="+mn-ea"/>
              </a:rPr>
              <a:t>MMA</a:t>
            </a:r>
            <a:r>
              <a:rPr lang="ja-JP" altLang="en-US" sz="900" b="1" dirty="0">
                <a:latin typeface="+mn-ea"/>
              </a:rPr>
              <a:t>と</a:t>
            </a:r>
            <a:r>
              <a:rPr lang="en-US" altLang="ja-JP" sz="900" b="1" dirty="0">
                <a:latin typeface="+mn-ea"/>
              </a:rPr>
              <a:t>SCADA/CLOUD</a:t>
            </a:r>
            <a:r>
              <a:rPr lang="ja-JP" altLang="en-US" sz="900" b="1" dirty="0">
                <a:latin typeface="+mn-ea"/>
              </a:rPr>
              <a:t>アウトステーション間の</a:t>
            </a:r>
            <a:r>
              <a:rPr lang="en-US" altLang="ja-JP" sz="900" b="1" dirty="0">
                <a:latin typeface="+mn-ea"/>
              </a:rPr>
              <a:t>RS485 Modbus</a:t>
            </a:r>
            <a:r>
              <a:rPr lang="ja-JP" altLang="en-US" sz="900" b="1" dirty="0">
                <a:latin typeface="+mn-ea"/>
              </a:rPr>
              <a:t>接続</a:t>
            </a:r>
          </a:p>
          <a:p>
            <a:pPr marL="171450" indent="-171450">
              <a:buClr>
                <a:srgbClr val="D63633"/>
              </a:buClr>
              <a:buFont typeface="Wingdings" panose="05000000000000000000" pitchFamily="2" charset="2"/>
              <a:buChar char="u"/>
            </a:pPr>
            <a:r>
              <a:rPr lang="ja-JP" altLang="en-US" sz="900" b="1" dirty="0">
                <a:latin typeface="+mn-ea"/>
              </a:rPr>
              <a:t>各</a:t>
            </a:r>
            <a:r>
              <a:rPr lang="en-US" altLang="ja-JP" sz="900" b="1" dirty="0">
                <a:latin typeface="+mn-ea"/>
              </a:rPr>
              <a:t>MMA</a:t>
            </a:r>
            <a:r>
              <a:rPr lang="ja-JP" altLang="en-US" sz="900" b="1" dirty="0">
                <a:latin typeface="+mn-ea"/>
              </a:rPr>
              <a:t>は最大</a:t>
            </a:r>
            <a:r>
              <a:rPr lang="en-US" altLang="ja-JP" sz="900" b="1" dirty="0">
                <a:latin typeface="+mn-ea"/>
              </a:rPr>
              <a:t>31</a:t>
            </a:r>
            <a:r>
              <a:rPr lang="ja-JP" altLang="en-US" sz="900" b="1" dirty="0">
                <a:latin typeface="+mn-ea"/>
              </a:rPr>
              <a:t>個の</a:t>
            </a:r>
            <a:r>
              <a:rPr lang="en-US" altLang="ja-JP" sz="900" b="1" dirty="0">
                <a:latin typeface="+mn-ea"/>
              </a:rPr>
              <a:t>MMD</a:t>
            </a:r>
            <a:r>
              <a:rPr lang="ja-JP" altLang="en-US" sz="900" b="1" dirty="0">
                <a:latin typeface="+mn-ea"/>
              </a:rPr>
              <a:t>を収集できます。</a:t>
            </a:r>
          </a:p>
        </p:txBody>
      </p:sp>
      <p:sp>
        <p:nvSpPr>
          <p:cNvPr id="47" name="矩形: 圓角 46">
            <a:extLst>
              <a:ext uri="{FF2B5EF4-FFF2-40B4-BE49-F238E27FC236}">
                <a16:creationId xmlns:a16="http://schemas.microsoft.com/office/drawing/2014/main" id="{1942C708-F509-341F-38D5-3B1A1AA8961E}"/>
              </a:ext>
            </a:extLst>
          </p:cNvPr>
          <p:cNvSpPr/>
          <p:nvPr/>
        </p:nvSpPr>
        <p:spPr>
          <a:xfrm>
            <a:off x="4940064" y="7003353"/>
            <a:ext cx="711436" cy="112889"/>
          </a:xfrm>
          <a:prstGeom prst="roundRect">
            <a:avLst/>
          </a:prstGeom>
          <a:solidFill>
            <a:srgbClr val="F15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オレンジ色</a:t>
            </a:r>
            <a:endParaRPr lang="zh-TW" altLang="en-US" sz="800" b="1" dirty="0"/>
          </a:p>
        </p:txBody>
      </p:sp>
      <p:sp>
        <p:nvSpPr>
          <p:cNvPr id="48" name="矩形: 圓角 47">
            <a:extLst>
              <a:ext uri="{FF2B5EF4-FFF2-40B4-BE49-F238E27FC236}">
                <a16:creationId xmlns:a16="http://schemas.microsoft.com/office/drawing/2014/main" id="{E100252F-39EC-F56A-862C-45CD5CB89524}"/>
              </a:ext>
            </a:extLst>
          </p:cNvPr>
          <p:cNvSpPr/>
          <p:nvPr/>
        </p:nvSpPr>
        <p:spPr>
          <a:xfrm>
            <a:off x="5915029" y="7140447"/>
            <a:ext cx="418695" cy="112889"/>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黒色</a:t>
            </a:r>
            <a:endParaRPr lang="zh-TW" altLang="en-US" sz="800" b="1" dirty="0"/>
          </a:p>
        </p:txBody>
      </p:sp>
      <p:sp>
        <p:nvSpPr>
          <p:cNvPr id="49" name="矩形: 圓角 48">
            <a:extLst>
              <a:ext uri="{FF2B5EF4-FFF2-40B4-BE49-F238E27FC236}">
                <a16:creationId xmlns:a16="http://schemas.microsoft.com/office/drawing/2014/main" id="{E57E4BE9-27FC-ECC7-582D-3EE879ED5D47}"/>
              </a:ext>
            </a:extLst>
          </p:cNvPr>
          <p:cNvSpPr/>
          <p:nvPr/>
        </p:nvSpPr>
        <p:spPr>
          <a:xfrm>
            <a:off x="5202373" y="7414289"/>
            <a:ext cx="403844" cy="112889"/>
          </a:xfrm>
          <a:prstGeom prst="roundRect">
            <a:avLst/>
          </a:prstGeom>
          <a:solidFill>
            <a:srgbClr val="FEB8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黄色</a:t>
            </a:r>
            <a:endParaRPr lang="zh-TW" altLang="en-US" sz="800" b="1" dirty="0"/>
          </a:p>
        </p:txBody>
      </p:sp>
    </p:spTree>
    <p:extLst>
      <p:ext uri="{BB962C8B-B14F-4D97-AF65-F5344CB8AC3E}">
        <p14:creationId xmlns:p14="http://schemas.microsoft.com/office/powerpoint/2010/main" val="357698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953DA5AB-3BD3-796C-6649-2D58B872A243}"/>
              </a:ext>
            </a:extLst>
          </p:cNvPr>
          <p:cNvPicPr>
            <a:picLocks noChangeAspect="1"/>
          </p:cNvPicPr>
          <p:nvPr/>
        </p:nvPicPr>
        <p:blipFill>
          <a:blip r:embed="rId2"/>
          <a:stretch>
            <a:fillRect/>
          </a:stretch>
        </p:blipFill>
        <p:spPr>
          <a:xfrm>
            <a:off x="0" y="0"/>
            <a:ext cx="6858000" cy="5241783"/>
          </a:xfrm>
          <a:prstGeom prst="rect">
            <a:avLst/>
          </a:prstGeom>
        </p:spPr>
      </p:pic>
      <p:pic>
        <p:nvPicPr>
          <p:cNvPr id="5" name="圖片 4">
            <a:extLst>
              <a:ext uri="{FF2B5EF4-FFF2-40B4-BE49-F238E27FC236}">
                <a16:creationId xmlns:a16="http://schemas.microsoft.com/office/drawing/2014/main" id="{0F22B969-2600-C05B-AA93-39439CCBC9D2}"/>
              </a:ext>
            </a:extLst>
          </p:cNvPr>
          <p:cNvPicPr>
            <a:picLocks noChangeAspect="1"/>
          </p:cNvPicPr>
          <p:nvPr/>
        </p:nvPicPr>
        <p:blipFill>
          <a:blip r:embed="rId3"/>
          <a:stretch>
            <a:fillRect/>
          </a:stretch>
        </p:blipFill>
        <p:spPr>
          <a:xfrm>
            <a:off x="0" y="4667924"/>
            <a:ext cx="6858000" cy="5238076"/>
          </a:xfrm>
          <a:prstGeom prst="rect">
            <a:avLst/>
          </a:prstGeom>
        </p:spPr>
      </p:pic>
      <p:sp>
        <p:nvSpPr>
          <p:cNvPr id="6" name="矩形 5">
            <a:extLst>
              <a:ext uri="{FF2B5EF4-FFF2-40B4-BE49-F238E27FC236}">
                <a16:creationId xmlns:a16="http://schemas.microsoft.com/office/drawing/2014/main" id="{58018702-0BFC-0A37-2493-226CB37BF062}"/>
              </a:ext>
            </a:extLst>
          </p:cNvPr>
          <p:cNvSpPr/>
          <p:nvPr/>
        </p:nvSpPr>
        <p:spPr>
          <a:xfrm>
            <a:off x="0" y="4437111"/>
            <a:ext cx="6858000" cy="281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7" name="文字方塊 6">
            <a:extLst>
              <a:ext uri="{FF2B5EF4-FFF2-40B4-BE49-F238E27FC236}">
                <a16:creationId xmlns:a16="http://schemas.microsoft.com/office/drawing/2014/main" id="{D2FACB0A-E14A-DEDD-4C0F-38C4BB97484D}"/>
              </a:ext>
            </a:extLst>
          </p:cNvPr>
          <p:cNvSpPr txBox="1"/>
          <p:nvPr/>
        </p:nvSpPr>
        <p:spPr>
          <a:xfrm>
            <a:off x="549639" y="999164"/>
            <a:ext cx="2427511" cy="338554"/>
          </a:xfrm>
          <a:prstGeom prst="rect">
            <a:avLst/>
          </a:prstGeom>
          <a:solidFill>
            <a:srgbClr val="D6302F"/>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p:txBody>
      </p:sp>
      <p:sp>
        <p:nvSpPr>
          <p:cNvPr id="8" name="文字方塊 7">
            <a:extLst>
              <a:ext uri="{FF2B5EF4-FFF2-40B4-BE49-F238E27FC236}">
                <a16:creationId xmlns:a16="http://schemas.microsoft.com/office/drawing/2014/main" id="{EE67752A-DD35-7CDC-C222-4953A09FDA11}"/>
              </a:ext>
            </a:extLst>
          </p:cNvPr>
          <p:cNvSpPr txBox="1"/>
          <p:nvPr/>
        </p:nvSpPr>
        <p:spPr>
          <a:xfrm>
            <a:off x="508904" y="976973"/>
            <a:ext cx="2488296" cy="461665"/>
          </a:xfrm>
          <a:prstGeom prst="rect">
            <a:avLst/>
          </a:prstGeom>
          <a:noFill/>
        </p:spPr>
        <p:txBody>
          <a:bodyPr wrap="square">
            <a:spAutoFit/>
          </a:bodyPr>
          <a:lstStyle/>
          <a:p>
            <a:pPr algn="l"/>
            <a:r>
              <a:rPr lang="ja-JP" altLang="en-US" sz="1200" b="1" i="0" dirty="0">
                <a:solidFill>
                  <a:schemeClr val="bg1"/>
                </a:solidFill>
                <a:effectLst/>
                <a:latin typeface="Söhne"/>
              </a:rPr>
              <a:t>温度モニタリングソリューション </a:t>
            </a:r>
            <a:r>
              <a:rPr lang="en-US" altLang="zh-TW" sz="1200" b="1" i="0" dirty="0">
                <a:solidFill>
                  <a:schemeClr val="bg1"/>
                </a:solidFill>
                <a:effectLst/>
                <a:latin typeface="Söhne"/>
              </a:rPr>
              <a:t>(MMS)</a:t>
            </a:r>
            <a:endParaRPr lang="ja-JP" altLang="en-US" sz="1200" b="1" i="0" dirty="0">
              <a:solidFill>
                <a:schemeClr val="bg1"/>
              </a:solidFill>
              <a:effectLst/>
              <a:latin typeface="+mn-ea"/>
            </a:endParaRPr>
          </a:p>
        </p:txBody>
      </p:sp>
      <p:sp>
        <p:nvSpPr>
          <p:cNvPr id="9" name="文字方塊 8">
            <a:extLst>
              <a:ext uri="{FF2B5EF4-FFF2-40B4-BE49-F238E27FC236}">
                <a16:creationId xmlns:a16="http://schemas.microsoft.com/office/drawing/2014/main" id="{B0392F51-5A55-361F-7111-CD50BB6464F9}"/>
              </a:ext>
            </a:extLst>
          </p:cNvPr>
          <p:cNvSpPr txBox="1"/>
          <p:nvPr/>
        </p:nvSpPr>
        <p:spPr>
          <a:xfrm>
            <a:off x="226568" y="1822216"/>
            <a:ext cx="1427480" cy="276999"/>
          </a:xfrm>
          <a:prstGeom prst="rect">
            <a:avLst/>
          </a:prstGeom>
          <a:solidFill>
            <a:schemeClr val="bg1"/>
          </a:solidFill>
        </p:spPr>
        <p:txBody>
          <a:bodyPr wrap="square">
            <a:spAutoFit/>
          </a:bodyPr>
          <a:lstStyle/>
          <a:p>
            <a:pPr algn="ctr"/>
            <a:r>
              <a:rPr lang="ja-JP" altLang="en-US" sz="1200" b="1" dirty="0"/>
              <a:t>システム概要 </a:t>
            </a:r>
            <a:endParaRPr lang="en-US" altLang="ja-JP" sz="1200" b="1" dirty="0"/>
          </a:p>
        </p:txBody>
      </p:sp>
      <p:sp>
        <p:nvSpPr>
          <p:cNvPr id="10" name="文字方塊 9">
            <a:extLst>
              <a:ext uri="{FF2B5EF4-FFF2-40B4-BE49-F238E27FC236}">
                <a16:creationId xmlns:a16="http://schemas.microsoft.com/office/drawing/2014/main" id="{6C4B1C7B-A1A6-BEF2-54B3-2DDCB016CAAD}"/>
              </a:ext>
            </a:extLst>
          </p:cNvPr>
          <p:cNvSpPr txBox="1"/>
          <p:nvPr/>
        </p:nvSpPr>
        <p:spPr>
          <a:xfrm>
            <a:off x="394716" y="3973533"/>
            <a:ext cx="3372612" cy="461665"/>
          </a:xfrm>
          <a:prstGeom prst="rect">
            <a:avLst/>
          </a:prstGeom>
          <a:solidFill>
            <a:schemeClr val="bg1"/>
          </a:solidFill>
        </p:spPr>
        <p:txBody>
          <a:bodyPr wrap="square">
            <a:spAutoFit/>
          </a:bodyPr>
          <a:lstStyle/>
          <a:p>
            <a:pPr algn="l"/>
            <a:r>
              <a:rPr lang="ja-JP" altLang="en-US" sz="800" b="1" i="0" dirty="0">
                <a:solidFill>
                  <a:srgbClr val="374151"/>
                </a:solidFill>
                <a:effectLst/>
                <a:latin typeface="Söhne"/>
              </a:rPr>
              <a:t>電気および機械インフラストラクチャの熱モニタリング分野の世界的なリーダーとして、私たちは独自の</a:t>
            </a:r>
            <a:r>
              <a:rPr lang="zh-TW" altLang="en-US" sz="800" b="1" i="0" dirty="0">
                <a:solidFill>
                  <a:srgbClr val="374151"/>
                </a:solidFill>
                <a:effectLst/>
                <a:latin typeface="Söhne"/>
              </a:rPr>
              <a:t> </a:t>
            </a:r>
            <a:r>
              <a:rPr lang="en-US" altLang="ja-JP" sz="800" b="1" i="0" dirty="0" err="1">
                <a:solidFill>
                  <a:srgbClr val="374151"/>
                </a:solidFill>
                <a:effectLst/>
                <a:latin typeface="Söhne"/>
              </a:rPr>
              <a:t>Exertherm</a:t>
            </a:r>
            <a:r>
              <a:rPr lang="en-US" altLang="ja-JP" sz="800" b="1" i="0" dirty="0">
                <a:solidFill>
                  <a:srgbClr val="374151"/>
                </a:solidFill>
                <a:effectLst/>
                <a:latin typeface="Söhne"/>
              </a:rPr>
              <a:t> MCC</a:t>
            </a:r>
            <a:r>
              <a:rPr lang="zh-TW" altLang="en-US" sz="800" b="1" i="0" dirty="0">
                <a:solidFill>
                  <a:srgbClr val="374151"/>
                </a:solidFill>
                <a:effectLst/>
                <a:latin typeface="Söhne"/>
              </a:rPr>
              <a:t> </a:t>
            </a:r>
            <a:r>
              <a:rPr lang="ja-JP" altLang="en-US" sz="800" b="1" i="0" dirty="0">
                <a:solidFill>
                  <a:srgbClr val="374151"/>
                </a:solidFill>
                <a:effectLst/>
                <a:latin typeface="Söhne"/>
              </a:rPr>
              <a:t>温度モニタリングソリューションを開発しました。</a:t>
            </a:r>
          </a:p>
        </p:txBody>
      </p:sp>
      <p:sp>
        <p:nvSpPr>
          <p:cNvPr id="11" name="矩形: 圓角 10">
            <a:extLst>
              <a:ext uri="{FF2B5EF4-FFF2-40B4-BE49-F238E27FC236}">
                <a16:creationId xmlns:a16="http://schemas.microsoft.com/office/drawing/2014/main" id="{9BDA9173-AE55-E8CF-1F0E-628B12596E15}"/>
              </a:ext>
            </a:extLst>
          </p:cNvPr>
          <p:cNvSpPr/>
          <p:nvPr/>
        </p:nvSpPr>
        <p:spPr>
          <a:xfrm>
            <a:off x="612648" y="3088208"/>
            <a:ext cx="2193290" cy="209200"/>
          </a:xfrm>
          <a:prstGeom prst="roundRect">
            <a:avLst/>
          </a:prstGeom>
          <a:solidFill>
            <a:srgbClr val="E26F6E"/>
          </a:solidFill>
          <a:ln>
            <a:solidFill>
              <a:srgbClr val="E26F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700" b="1" i="0" dirty="0">
                <a:solidFill>
                  <a:schemeClr val="bg1"/>
                </a:solidFill>
                <a:effectLst/>
                <a:latin typeface="Söhne"/>
              </a:rPr>
              <a:t>スプリング式コネクタ（クランプ）の長期的な老化に関連しています </a:t>
            </a:r>
            <a:endParaRPr lang="en-US" altLang="ja-JP" sz="700" b="1" i="0" dirty="0">
              <a:solidFill>
                <a:schemeClr val="bg1"/>
              </a:solidFill>
              <a:effectLst/>
              <a:latin typeface="Söhne"/>
            </a:endParaRPr>
          </a:p>
        </p:txBody>
      </p:sp>
      <p:sp>
        <p:nvSpPr>
          <p:cNvPr id="12" name="矩形: 圓角 11">
            <a:extLst>
              <a:ext uri="{FF2B5EF4-FFF2-40B4-BE49-F238E27FC236}">
                <a16:creationId xmlns:a16="http://schemas.microsoft.com/office/drawing/2014/main" id="{90547E91-5C8C-0C65-7D1F-648C8DDBECAB}"/>
              </a:ext>
            </a:extLst>
          </p:cNvPr>
          <p:cNvSpPr/>
          <p:nvPr/>
        </p:nvSpPr>
        <p:spPr>
          <a:xfrm>
            <a:off x="612648" y="2812782"/>
            <a:ext cx="2193290" cy="209200"/>
          </a:xfrm>
          <a:prstGeom prst="roundRect">
            <a:avLst/>
          </a:prstGeom>
          <a:solidFill>
            <a:srgbClr val="7F7F7F"/>
          </a:solidFill>
          <a:ln>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ジョイントへの長期的な熱循環の影響</a:t>
            </a:r>
            <a:endParaRPr lang="en-US" altLang="ja-JP" sz="700" b="1" i="0" dirty="0">
              <a:solidFill>
                <a:schemeClr val="bg1"/>
              </a:solidFill>
              <a:effectLst/>
              <a:latin typeface="Söhne"/>
            </a:endParaRPr>
          </a:p>
        </p:txBody>
      </p:sp>
      <p:sp>
        <p:nvSpPr>
          <p:cNvPr id="13" name="矩形: 圓角 12">
            <a:extLst>
              <a:ext uri="{FF2B5EF4-FFF2-40B4-BE49-F238E27FC236}">
                <a16:creationId xmlns:a16="http://schemas.microsoft.com/office/drawing/2014/main" id="{4E8E8841-12A7-D331-3145-AB87011058CE}"/>
              </a:ext>
            </a:extLst>
          </p:cNvPr>
          <p:cNvSpPr/>
          <p:nvPr/>
        </p:nvSpPr>
        <p:spPr>
          <a:xfrm>
            <a:off x="612648" y="3368235"/>
            <a:ext cx="2193290" cy="209200"/>
          </a:xfrm>
          <a:prstGeom prst="roundRect">
            <a:avLst/>
          </a:prstGeom>
          <a:solidFill>
            <a:srgbClr val="7F7F7F"/>
          </a:solidFill>
          <a:ln>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大量の端子負荷によるさまざまな異常現象の発生 </a:t>
            </a:r>
            <a:endParaRPr lang="en-US" altLang="ja-JP" sz="700" b="1" i="0" dirty="0">
              <a:solidFill>
                <a:schemeClr val="bg1"/>
              </a:solidFill>
              <a:effectLst/>
              <a:latin typeface="Söhne"/>
            </a:endParaRPr>
          </a:p>
        </p:txBody>
      </p:sp>
      <p:sp>
        <p:nvSpPr>
          <p:cNvPr id="14" name="矩形: 圓角 13">
            <a:extLst>
              <a:ext uri="{FF2B5EF4-FFF2-40B4-BE49-F238E27FC236}">
                <a16:creationId xmlns:a16="http://schemas.microsoft.com/office/drawing/2014/main" id="{921E125B-A5A7-E4A1-2295-E45C2DB5B271}"/>
              </a:ext>
            </a:extLst>
          </p:cNvPr>
          <p:cNvSpPr/>
          <p:nvPr/>
        </p:nvSpPr>
        <p:spPr>
          <a:xfrm>
            <a:off x="612648" y="3648927"/>
            <a:ext cx="2193290" cy="209200"/>
          </a:xfrm>
          <a:prstGeom prst="roundRect">
            <a:avLst/>
          </a:prstGeom>
          <a:solidFill>
            <a:srgbClr val="E26F6E"/>
          </a:solidFill>
          <a:ln>
            <a:solidFill>
              <a:srgbClr val="E26F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ja-JP" altLang="en-US" sz="700" b="1" i="0" dirty="0">
                <a:solidFill>
                  <a:schemeClr val="bg1"/>
                </a:solidFill>
                <a:effectLst/>
                <a:latin typeface="Söhne"/>
              </a:rPr>
              <a:t>さまざまな人為的な操作ミスによるもの</a:t>
            </a:r>
            <a:endParaRPr lang="en-US" altLang="ja-JP" sz="700" b="1" i="0" dirty="0">
              <a:solidFill>
                <a:schemeClr val="bg1"/>
              </a:solidFill>
              <a:effectLst/>
              <a:latin typeface="Söhne"/>
            </a:endParaRPr>
          </a:p>
        </p:txBody>
      </p:sp>
      <p:sp>
        <p:nvSpPr>
          <p:cNvPr id="15" name="文字方塊 14">
            <a:extLst>
              <a:ext uri="{FF2B5EF4-FFF2-40B4-BE49-F238E27FC236}">
                <a16:creationId xmlns:a16="http://schemas.microsoft.com/office/drawing/2014/main" id="{35A4428C-CD68-DC71-FA6B-0283CF0EDC66}"/>
              </a:ext>
            </a:extLst>
          </p:cNvPr>
          <p:cNvSpPr txBox="1"/>
          <p:nvPr/>
        </p:nvSpPr>
        <p:spPr>
          <a:xfrm>
            <a:off x="654558" y="2317119"/>
            <a:ext cx="2902351" cy="461665"/>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p:txBody>
      </p:sp>
      <p:sp>
        <p:nvSpPr>
          <p:cNvPr id="16" name="文字方塊 15">
            <a:extLst>
              <a:ext uri="{FF2B5EF4-FFF2-40B4-BE49-F238E27FC236}">
                <a16:creationId xmlns:a16="http://schemas.microsoft.com/office/drawing/2014/main" id="{9A778004-B08A-F726-E0D4-1A17180C6494}"/>
              </a:ext>
            </a:extLst>
          </p:cNvPr>
          <p:cNvSpPr txBox="1"/>
          <p:nvPr/>
        </p:nvSpPr>
        <p:spPr>
          <a:xfrm>
            <a:off x="394716" y="2233048"/>
            <a:ext cx="3287268" cy="584775"/>
          </a:xfrm>
          <a:prstGeom prst="rect">
            <a:avLst/>
          </a:prstGeom>
          <a:noFill/>
        </p:spPr>
        <p:txBody>
          <a:bodyPr wrap="square">
            <a:spAutoFit/>
          </a:bodyPr>
          <a:lstStyle/>
          <a:p>
            <a:pPr algn="l"/>
            <a:r>
              <a:rPr lang="ja-JP" altLang="en-US" sz="800" b="1" i="0" dirty="0">
                <a:solidFill>
                  <a:srgbClr val="374151"/>
                </a:solidFill>
                <a:effectLst/>
                <a:latin typeface="Söhne"/>
              </a:rPr>
              <a:t>電気インフラストラクチャにおいて、重要なモーたーコントロールセンタセンター（</a:t>
            </a:r>
            <a:r>
              <a:rPr lang="en-US" altLang="ja-JP" sz="800" b="1" i="0" dirty="0">
                <a:solidFill>
                  <a:srgbClr val="374151"/>
                </a:solidFill>
                <a:effectLst/>
                <a:latin typeface="Söhne"/>
              </a:rPr>
              <a:t>MCC</a:t>
            </a:r>
            <a:r>
              <a:rPr lang="ja-JP" altLang="en-US" sz="800" b="1" i="0" dirty="0">
                <a:solidFill>
                  <a:srgbClr val="374151"/>
                </a:solidFill>
                <a:effectLst/>
                <a:latin typeface="Söhne"/>
              </a:rPr>
              <a:t>）は主要な故障源です。これらの故障は、さまざまな要因によって引き起こされます。これには以下のものが含まれます：</a:t>
            </a:r>
          </a:p>
        </p:txBody>
      </p:sp>
      <p:sp>
        <p:nvSpPr>
          <p:cNvPr id="17" name="文字方塊 16">
            <a:extLst>
              <a:ext uri="{FF2B5EF4-FFF2-40B4-BE49-F238E27FC236}">
                <a16:creationId xmlns:a16="http://schemas.microsoft.com/office/drawing/2014/main" id="{948FBD51-3202-4CEB-7721-6B6AC9BF088D}"/>
              </a:ext>
            </a:extLst>
          </p:cNvPr>
          <p:cNvSpPr txBox="1"/>
          <p:nvPr/>
        </p:nvSpPr>
        <p:spPr>
          <a:xfrm>
            <a:off x="753649" y="5133199"/>
            <a:ext cx="2088626" cy="1815882"/>
          </a:xfrm>
          <a:prstGeom prst="rect">
            <a:avLst/>
          </a:prstGeom>
          <a:solidFill>
            <a:srgbClr val="E5E5E6"/>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ja-JP" altLang="en-US" sz="800" b="1" i="0" dirty="0">
              <a:solidFill>
                <a:srgbClr val="374151"/>
              </a:solidFill>
              <a:effectLst/>
              <a:latin typeface="+mn-ea"/>
            </a:endParaRPr>
          </a:p>
        </p:txBody>
      </p:sp>
      <p:sp>
        <p:nvSpPr>
          <p:cNvPr id="18" name="文字方塊 17">
            <a:extLst>
              <a:ext uri="{FF2B5EF4-FFF2-40B4-BE49-F238E27FC236}">
                <a16:creationId xmlns:a16="http://schemas.microsoft.com/office/drawing/2014/main" id="{F8A369C9-B030-98AC-F673-5A5503BC7490}"/>
              </a:ext>
            </a:extLst>
          </p:cNvPr>
          <p:cNvSpPr txBox="1"/>
          <p:nvPr/>
        </p:nvSpPr>
        <p:spPr>
          <a:xfrm>
            <a:off x="534304" y="5714178"/>
            <a:ext cx="2536571" cy="1200329"/>
          </a:xfrm>
          <a:prstGeom prst="rect">
            <a:avLst/>
          </a:prstGeom>
          <a:noFill/>
        </p:spPr>
        <p:txBody>
          <a:bodyPr wrap="square">
            <a:spAutoFit/>
          </a:bodyPr>
          <a:lstStyle/>
          <a:p>
            <a:pPr algn="just"/>
            <a:r>
              <a:rPr lang="ja-JP" altLang="en-US" sz="800" b="1" i="0" dirty="0">
                <a:solidFill>
                  <a:srgbClr val="374151"/>
                </a:solidFill>
                <a:effectLst/>
                <a:latin typeface="+mn-ea"/>
              </a:rPr>
              <a:t>熱センサーは完全にユニット引き出し内に配置され、引き出しと後部のケーブル（またはバスバー）に接続されます。このシステムは、ユニット引き出しと後部に取り付けられているため、取り外し可能な状態で特別な利点を持っています。センサーの出力は、</a:t>
            </a:r>
            <a:r>
              <a:rPr lang="en-US" altLang="ja-JP" sz="800" b="1" i="0" dirty="0">
                <a:solidFill>
                  <a:srgbClr val="374151"/>
                </a:solidFill>
                <a:effectLst/>
                <a:latin typeface="+mn-ea"/>
              </a:rPr>
              <a:t>MCC Modbus</a:t>
            </a:r>
            <a:r>
              <a:rPr lang="ja-JP" altLang="en-US" sz="800" b="1" i="0" dirty="0">
                <a:solidFill>
                  <a:srgbClr val="374151"/>
                </a:solidFill>
                <a:effectLst/>
                <a:latin typeface="+mn-ea"/>
              </a:rPr>
              <a:t>データカード（</a:t>
            </a:r>
            <a:r>
              <a:rPr lang="en-US" altLang="ja-JP" sz="800" b="1" i="0" dirty="0">
                <a:solidFill>
                  <a:srgbClr val="374151"/>
                </a:solidFill>
                <a:effectLst/>
                <a:latin typeface="+mn-ea"/>
              </a:rPr>
              <a:t>MMD</a:t>
            </a:r>
            <a:r>
              <a:rPr lang="ja-JP" altLang="en-US" sz="800" b="1" i="0" dirty="0">
                <a:solidFill>
                  <a:srgbClr val="374151"/>
                </a:solidFill>
                <a:effectLst/>
                <a:latin typeface="+mn-ea"/>
              </a:rPr>
              <a:t>）によって提供される</a:t>
            </a:r>
            <a:r>
              <a:rPr lang="en-US" altLang="ja-JP" sz="800" b="1" i="0" dirty="0">
                <a:solidFill>
                  <a:srgbClr val="374151"/>
                </a:solidFill>
                <a:effectLst/>
                <a:latin typeface="+mn-ea"/>
              </a:rPr>
              <a:t>5</a:t>
            </a:r>
            <a:r>
              <a:rPr lang="ja-JP" altLang="en-US" sz="800" b="1" i="0" dirty="0">
                <a:solidFill>
                  <a:srgbClr val="374151"/>
                </a:solidFill>
                <a:effectLst/>
                <a:latin typeface="+mn-ea"/>
              </a:rPr>
              <a:t>つの独自の警告モードにより、ユーザーに明確な異常判断を提供します。</a:t>
            </a:r>
          </a:p>
          <a:p>
            <a:pPr algn="just"/>
            <a:endParaRPr lang="ja-JP" altLang="en-US" sz="800" b="1" i="0" dirty="0">
              <a:solidFill>
                <a:srgbClr val="374151"/>
              </a:solidFill>
              <a:effectLst/>
              <a:latin typeface="+mn-ea"/>
            </a:endParaRPr>
          </a:p>
        </p:txBody>
      </p:sp>
      <p:sp>
        <p:nvSpPr>
          <p:cNvPr id="19" name="文字方塊 18">
            <a:extLst>
              <a:ext uri="{FF2B5EF4-FFF2-40B4-BE49-F238E27FC236}">
                <a16:creationId xmlns:a16="http://schemas.microsoft.com/office/drawing/2014/main" id="{9DC920A7-9F5F-C5F5-F33A-4745466E6DBA}"/>
              </a:ext>
            </a:extLst>
          </p:cNvPr>
          <p:cNvSpPr txBox="1"/>
          <p:nvPr/>
        </p:nvSpPr>
        <p:spPr>
          <a:xfrm>
            <a:off x="648985" y="5108636"/>
            <a:ext cx="2326680" cy="523220"/>
          </a:xfrm>
          <a:prstGeom prst="rect">
            <a:avLst/>
          </a:prstGeom>
          <a:noFill/>
        </p:spPr>
        <p:txBody>
          <a:bodyPr wrap="square">
            <a:spAutoFit/>
          </a:bodyPr>
          <a:lstStyle/>
          <a:p>
            <a:pPr algn="ctr"/>
            <a:r>
              <a:rPr lang="ja-JP" altLang="en-US" sz="1400" b="1" i="0" dirty="0">
                <a:solidFill>
                  <a:srgbClr val="374151"/>
                </a:solidFill>
                <a:effectLst/>
                <a:latin typeface="+mn-ea"/>
              </a:rPr>
              <a:t>独自の</a:t>
            </a:r>
            <a:r>
              <a:rPr lang="ja-JP" altLang="en-US" sz="1400" b="1" dirty="0">
                <a:solidFill>
                  <a:srgbClr val="D63633"/>
                </a:solidFill>
                <a:latin typeface="+mn-ea"/>
              </a:rPr>
              <a:t>ユニット</a:t>
            </a:r>
            <a:r>
              <a:rPr lang="ja-JP" altLang="en-US" sz="1400" b="1" i="0" dirty="0">
                <a:solidFill>
                  <a:srgbClr val="D63633"/>
                </a:solidFill>
                <a:effectLst/>
                <a:latin typeface="+mn-ea"/>
              </a:rPr>
              <a:t>引き出し内</a:t>
            </a:r>
            <a:r>
              <a:rPr lang="ja-JP" altLang="en-US" sz="1400" b="1" i="0" dirty="0">
                <a:solidFill>
                  <a:srgbClr val="374151"/>
                </a:solidFill>
                <a:effectLst/>
                <a:latin typeface="+mn-ea"/>
              </a:rPr>
              <a:t>ソリューション</a:t>
            </a:r>
          </a:p>
        </p:txBody>
      </p:sp>
      <p:grpSp>
        <p:nvGrpSpPr>
          <p:cNvPr id="20" name="群組 19">
            <a:extLst>
              <a:ext uri="{FF2B5EF4-FFF2-40B4-BE49-F238E27FC236}">
                <a16:creationId xmlns:a16="http://schemas.microsoft.com/office/drawing/2014/main" id="{13664899-9E62-ECB9-C845-C9444FCDCA19}"/>
              </a:ext>
            </a:extLst>
          </p:cNvPr>
          <p:cNvGrpSpPr/>
          <p:nvPr/>
        </p:nvGrpSpPr>
        <p:grpSpPr>
          <a:xfrm>
            <a:off x="4350166" y="5192988"/>
            <a:ext cx="1099165" cy="307777"/>
            <a:chOff x="4331355" y="5341677"/>
            <a:chExt cx="1213104" cy="307777"/>
          </a:xfrm>
        </p:grpSpPr>
        <p:sp>
          <p:nvSpPr>
            <p:cNvPr id="21" name="文字方塊 20">
              <a:extLst>
                <a:ext uri="{FF2B5EF4-FFF2-40B4-BE49-F238E27FC236}">
                  <a16:creationId xmlns:a16="http://schemas.microsoft.com/office/drawing/2014/main" id="{4220BD87-8E8D-CF38-F673-E3F094B60367}"/>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22" name="文字方塊 21">
              <a:extLst>
                <a:ext uri="{FF2B5EF4-FFF2-40B4-BE49-F238E27FC236}">
                  <a16:creationId xmlns:a16="http://schemas.microsoft.com/office/drawing/2014/main" id="{E02B8F68-0B26-C5EF-D867-2702B993563D}"/>
                </a:ext>
              </a:extLst>
            </p:cNvPr>
            <p:cNvSpPr txBox="1"/>
            <p:nvPr/>
          </p:nvSpPr>
          <p:spPr>
            <a:xfrm>
              <a:off x="4355739" y="5341677"/>
              <a:ext cx="1188720" cy="307777"/>
            </a:xfrm>
            <a:prstGeom prst="rect">
              <a:avLst/>
            </a:prstGeom>
            <a:noFill/>
          </p:spPr>
          <p:txBody>
            <a:bodyPr wrap="square">
              <a:spAutoFit/>
            </a:bodyPr>
            <a:lstStyle/>
            <a:p>
              <a:pPr algn="l"/>
              <a:r>
                <a:rPr lang="ja-JP" altLang="en-US" sz="700" b="1" i="0" dirty="0">
                  <a:solidFill>
                    <a:srgbClr val="374151"/>
                  </a:solidFill>
                  <a:effectLst/>
                  <a:latin typeface="+mn-ea"/>
                </a:rPr>
                <a:t>温度は正常で、警報はありません</a:t>
              </a:r>
            </a:p>
          </p:txBody>
        </p:sp>
      </p:grpSp>
      <p:grpSp>
        <p:nvGrpSpPr>
          <p:cNvPr id="23" name="群組 22">
            <a:extLst>
              <a:ext uri="{FF2B5EF4-FFF2-40B4-BE49-F238E27FC236}">
                <a16:creationId xmlns:a16="http://schemas.microsoft.com/office/drawing/2014/main" id="{19910DCF-645D-AADC-12BB-C1D0B371E433}"/>
              </a:ext>
            </a:extLst>
          </p:cNvPr>
          <p:cNvGrpSpPr/>
          <p:nvPr/>
        </p:nvGrpSpPr>
        <p:grpSpPr>
          <a:xfrm>
            <a:off x="4313590" y="5536310"/>
            <a:ext cx="1230630" cy="212755"/>
            <a:chOff x="4331355" y="5369617"/>
            <a:chExt cx="1230630" cy="212755"/>
          </a:xfrm>
        </p:grpSpPr>
        <p:sp>
          <p:nvSpPr>
            <p:cNvPr id="24" name="文字方塊 23">
              <a:extLst>
                <a:ext uri="{FF2B5EF4-FFF2-40B4-BE49-F238E27FC236}">
                  <a16:creationId xmlns:a16="http://schemas.microsoft.com/office/drawing/2014/main" id="{DBCD598C-4ED7-2058-1A12-97A9615F71CE}"/>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25" name="文字方塊 24">
              <a:extLst>
                <a:ext uri="{FF2B5EF4-FFF2-40B4-BE49-F238E27FC236}">
                  <a16:creationId xmlns:a16="http://schemas.microsoft.com/office/drawing/2014/main" id="{0230B19C-83DC-91AA-8FCE-DF01CD5B8D8A}"/>
                </a:ext>
              </a:extLst>
            </p:cNvPr>
            <p:cNvSpPr txBox="1"/>
            <p:nvPr/>
          </p:nvSpPr>
          <p:spPr>
            <a:xfrm>
              <a:off x="4373265" y="5382317"/>
              <a:ext cx="1188720" cy="200055"/>
            </a:xfrm>
            <a:prstGeom prst="rect">
              <a:avLst/>
            </a:prstGeom>
            <a:noFill/>
          </p:spPr>
          <p:txBody>
            <a:bodyPr wrap="square">
              <a:spAutoFit/>
            </a:bodyPr>
            <a:lstStyle/>
            <a:p>
              <a:pPr algn="l"/>
              <a:r>
                <a:rPr lang="ja-JP" altLang="en-US" sz="700" b="1" i="0" dirty="0">
                  <a:solidFill>
                    <a:srgbClr val="374151"/>
                  </a:solidFill>
                  <a:effectLst/>
                  <a:latin typeface="+mn-ea"/>
                </a:rPr>
                <a:t>フェーズ不均衡の警報</a:t>
              </a:r>
            </a:p>
          </p:txBody>
        </p:sp>
      </p:grpSp>
      <p:grpSp>
        <p:nvGrpSpPr>
          <p:cNvPr id="26" name="群組 25">
            <a:extLst>
              <a:ext uri="{FF2B5EF4-FFF2-40B4-BE49-F238E27FC236}">
                <a16:creationId xmlns:a16="http://schemas.microsoft.com/office/drawing/2014/main" id="{E24A841D-FA8D-6900-0E30-AD295A322914}"/>
              </a:ext>
            </a:extLst>
          </p:cNvPr>
          <p:cNvGrpSpPr/>
          <p:nvPr/>
        </p:nvGrpSpPr>
        <p:grpSpPr>
          <a:xfrm>
            <a:off x="4164345" y="5823602"/>
            <a:ext cx="1651000" cy="282076"/>
            <a:chOff x="4182110" y="5972291"/>
            <a:chExt cx="1651000" cy="282076"/>
          </a:xfrm>
        </p:grpSpPr>
        <p:sp>
          <p:nvSpPr>
            <p:cNvPr id="27" name="文字方塊 26">
              <a:extLst>
                <a:ext uri="{FF2B5EF4-FFF2-40B4-BE49-F238E27FC236}">
                  <a16:creationId xmlns:a16="http://schemas.microsoft.com/office/drawing/2014/main" id="{EC2FB164-8953-4DC5-9619-FB9BA242D490}"/>
                </a:ext>
              </a:extLst>
            </p:cNvPr>
            <p:cNvSpPr txBox="1"/>
            <p:nvPr/>
          </p:nvSpPr>
          <p:spPr>
            <a:xfrm>
              <a:off x="4331355" y="5977368"/>
              <a:ext cx="1188720" cy="276999"/>
            </a:xfrm>
            <a:prstGeom prst="rect">
              <a:avLst/>
            </a:prstGeom>
            <a:solidFill>
              <a:schemeClr val="bg1"/>
            </a:solidFill>
          </p:spPr>
          <p:txBody>
            <a:bodyPr wrap="square">
              <a:spAutoFit/>
            </a:bodyPr>
            <a:lstStyle/>
            <a:p>
              <a:pPr algn="l"/>
              <a:endParaRPr lang="en-US" altLang="ja-JP" sz="400" b="1" i="0" dirty="0">
                <a:solidFill>
                  <a:srgbClr val="374151"/>
                </a:solidFill>
                <a:effectLst/>
                <a:latin typeface="+mn-ea"/>
              </a:endParaRPr>
            </a:p>
            <a:p>
              <a:pPr algn="l"/>
              <a:endParaRPr lang="en-US" altLang="ja-JP" sz="400" b="1" dirty="0">
                <a:solidFill>
                  <a:srgbClr val="374151"/>
                </a:solidFill>
                <a:latin typeface="+mn-ea"/>
              </a:endParaRPr>
            </a:p>
            <a:p>
              <a:pPr algn="l"/>
              <a:endParaRPr lang="ja-JP" altLang="en-US" sz="400" b="1" i="0" dirty="0">
                <a:solidFill>
                  <a:srgbClr val="374151"/>
                </a:solidFill>
                <a:effectLst/>
                <a:latin typeface="+mn-ea"/>
              </a:endParaRPr>
            </a:p>
          </p:txBody>
        </p:sp>
        <p:sp>
          <p:nvSpPr>
            <p:cNvPr id="28" name="文字方塊 27">
              <a:extLst>
                <a:ext uri="{FF2B5EF4-FFF2-40B4-BE49-F238E27FC236}">
                  <a16:creationId xmlns:a16="http://schemas.microsoft.com/office/drawing/2014/main" id="{0B247B4C-1352-526C-31D2-0F39F8026A06}"/>
                </a:ext>
              </a:extLst>
            </p:cNvPr>
            <p:cNvSpPr txBox="1"/>
            <p:nvPr/>
          </p:nvSpPr>
          <p:spPr>
            <a:xfrm>
              <a:off x="4182110" y="5972291"/>
              <a:ext cx="1651000" cy="276999"/>
            </a:xfrm>
            <a:prstGeom prst="rect">
              <a:avLst/>
            </a:prstGeom>
            <a:noFill/>
          </p:spPr>
          <p:txBody>
            <a:bodyPr wrap="square">
              <a:spAutoFit/>
            </a:bodyPr>
            <a:lstStyle/>
            <a:p>
              <a:r>
                <a:rPr lang="en-US" altLang="ja-JP" sz="700" b="1" dirty="0">
                  <a:solidFill>
                    <a:srgbClr val="374151"/>
                  </a:solidFill>
                  <a:latin typeface="+mn-ea"/>
                </a:rPr>
                <a:t>(IN-OUT Delta T ) </a:t>
              </a:r>
              <a:r>
                <a:rPr lang="ja-JP" altLang="en-US" sz="700" b="1" dirty="0">
                  <a:solidFill>
                    <a:srgbClr val="374151"/>
                  </a:solidFill>
                  <a:latin typeface="+mn-ea"/>
                </a:rPr>
                <a:t>温度差の警報</a:t>
              </a:r>
              <a:endParaRPr lang="en-US" altLang="ja-JP" sz="700" b="1" dirty="0">
                <a:solidFill>
                  <a:srgbClr val="374151"/>
                </a:solidFill>
                <a:latin typeface="+mn-ea"/>
              </a:endParaRPr>
            </a:p>
            <a:p>
              <a:r>
                <a:rPr lang="ja-JP" altLang="en-US" sz="500" b="1" dirty="0">
                  <a:solidFill>
                    <a:srgbClr val="374151"/>
                  </a:solidFill>
                  <a:latin typeface="+mn-ea"/>
                </a:rPr>
                <a:t>　</a:t>
              </a:r>
              <a:r>
                <a:rPr lang="en-US" altLang="ja-JP" sz="500" b="1" dirty="0">
                  <a:solidFill>
                    <a:srgbClr val="374151"/>
                  </a:solidFill>
                  <a:latin typeface="+mn-ea"/>
                </a:rPr>
                <a:t>(</a:t>
              </a:r>
              <a:r>
                <a:rPr lang="ja-JP" altLang="en-US" sz="500" b="1" dirty="0">
                  <a:solidFill>
                    <a:srgbClr val="374151"/>
                  </a:solidFill>
                  <a:latin typeface="+mn-ea"/>
                </a:rPr>
                <a:t>点滅回数でセンサーの位置を確定します</a:t>
              </a:r>
              <a:r>
                <a:rPr lang="en-US" altLang="ja-JP" sz="500" b="1" dirty="0">
                  <a:solidFill>
                    <a:srgbClr val="374151"/>
                  </a:solidFill>
                  <a:latin typeface="+mn-ea"/>
                </a:rPr>
                <a:t>)</a:t>
              </a:r>
            </a:p>
          </p:txBody>
        </p:sp>
      </p:grpSp>
      <p:grpSp>
        <p:nvGrpSpPr>
          <p:cNvPr id="29" name="群組 28">
            <a:extLst>
              <a:ext uri="{FF2B5EF4-FFF2-40B4-BE49-F238E27FC236}">
                <a16:creationId xmlns:a16="http://schemas.microsoft.com/office/drawing/2014/main" id="{C94E2C51-729F-433C-1A72-82AD21D628F9}"/>
              </a:ext>
            </a:extLst>
          </p:cNvPr>
          <p:cNvGrpSpPr/>
          <p:nvPr/>
        </p:nvGrpSpPr>
        <p:grpSpPr>
          <a:xfrm>
            <a:off x="4164345" y="6139711"/>
            <a:ext cx="1449070" cy="277002"/>
            <a:chOff x="4182110" y="5977368"/>
            <a:chExt cx="1449070" cy="277002"/>
          </a:xfrm>
        </p:grpSpPr>
        <p:sp>
          <p:nvSpPr>
            <p:cNvPr id="30" name="文字方塊 29">
              <a:extLst>
                <a:ext uri="{FF2B5EF4-FFF2-40B4-BE49-F238E27FC236}">
                  <a16:creationId xmlns:a16="http://schemas.microsoft.com/office/drawing/2014/main" id="{66034DE9-E314-35B1-0CD2-940D450B1895}"/>
                </a:ext>
              </a:extLst>
            </p:cNvPr>
            <p:cNvSpPr txBox="1"/>
            <p:nvPr/>
          </p:nvSpPr>
          <p:spPr>
            <a:xfrm>
              <a:off x="4331355" y="5977368"/>
              <a:ext cx="1188720" cy="276999"/>
            </a:xfrm>
            <a:prstGeom prst="rect">
              <a:avLst/>
            </a:prstGeom>
            <a:solidFill>
              <a:schemeClr val="bg1"/>
            </a:solidFill>
          </p:spPr>
          <p:txBody>
            <a:bodyPr wrap="square">
              <a:spAutoFit/>
            </a:bodyPr>
            <a:lstStyle/>
            <a:p>
              <a:pPr algn="l"/>
              <a:endParaRPr lang="en-US" altLang="ja-JP" sz="400" b="1" i="0" dirty="0">
                <a:solidFill>
                  <a:srgbClr val="374151"/>
                </a:solidFill>
                <a:effectLst/>
                <a:latin typeface="+mn-ea"/>
              </a:endParaRPr>
            </a:p>
            <a:p>
              <a:pPr algn="l"/>
              <a:endParaRPr lang="en-US" altLang="ja-JP" sz="400" b="1" dirty="0">
                <a:solidFill>
                  <a:srgbClr val="374151"/>
                </a:solidFill>
                <a:latin typeface="+mn-ea"/>
              </a:endParaRPr>
            </a:p>
            <a:p>
              <a:pPr algn="l"/>
              <a:endParaRPr lang="ja-JP" altLang="en-US" sz="400" b="1" i="0" dirty="0">
                <a:solidFill>
                  <a:srgbClr val="374151"/>
                </a:solidFill>
                <a:effectLst/>
                <a:latin typeface="+mn-ea"/>
              </a:endParaRPr>
            </a:p>
          </p:txBody>
        </p:sp>
        <p:sp>
          <p:nvSpPr>
            <p:cNvPr id="31" name="文字方塊 30">
              <a:extLst>
                <a:ext uri="{FF2B5EF4-FFF2-40B4-BE49-F238E27FC236}">
                  <a16:creationId xmlns:a16="http://schemas.microsoft.com/office/drawing/2014/main" id="{5CC0E441-2ACE-4553-6AFB-7CF8CC701744}"/>
                </a:ext>
              </a:extLst>
            </p:cNvPr>
            <p:cNvSpPr txBox="1"/>
            <p:nvPr/>
          </p:nvSpPr>
          <p:spPr>
            <a:xfrm>
              <a:off x="4182110" y="5977371"/>
              <a:ext cx="1449070" cy="276999"/>
            </a:xfrm>
            <a:prstGeom prst="rect">
              <a:avLst/>
            </a:prstGeom>
            <a:noFill/>
          </p:spPr>
          <p:txBody>
            <a:bodyPr wrap="square">
              <a:spAutoFit/>
            </a:bodyPr>
            <a:lstStyle/>
            <a:p>
              <a:pPr algn="ctr"/>
              <a:r>
                <a:rPr lang="ja-JP" altLang="en-US" sz="700" b="1" dirty="0">
                  <a:solidFill>
                    <a:srgbClr val="374151"/>
                  </a:solidFill>
                  <a:latin typeface="+mn-ea"/>
                </a:rPr>
                <a:t>高温の警報</a:t>
              </a:r>
              <a:endParaRPr lang="en-US" altLang="ja-JP" sz="700" b="1" dirty="0">
                <a:solidFill>
                  <a:srgbClr val="374151"/>
                </a:solidFill>
                <a:latin typeface="+mn-ea"/>
              </a:endParaRPr>
            </a:p>
            <a:p>
              <a:r>
                <a:rPr lang="ja-JP" altLang="en-US" sz="500" b="1" dirty="0">
                  <a:solidFill>
                    <a:srgbClr val="374151"/>
                  </a:solidFill>
                  <a:latin typeface="+mn-ea"/>
                </a:rPr>
                <a:t>　</a:t>
              </a:r>
              <a:r>
                <a:rPr lang="en-US" altLang="ja-JP" sz="500" b="1" dirty="0">
                  <a:solidFill>
                    <a:srgbClr val="374151"/>
                  </a:solidFill>
                  <a:latin typeface="+mn-ea"/>
                </a:rPr>
                <a:t>(</a:t>
              </a:r>
              <a:r>
                <a:rPr lang="ja-JP" altLang="en-US" sz="500" b="1" dirty="0">
                  <a:solidFill>
                    <a:srgbClr val="374151"/>
                  </a:solidFill>
                  <a:latin typeface="+mn-ea"/>
                </a:rPr>
                <a:t>点滅回数でセンサーの位置を確定します</a:t>
              </a:r>
              <a:r>
                <a:rPr lang="en-US" altLang="ja-JP" sz="500" b="1" dirty="0">
                  <a:solidFill>
                    <a:srgbClr val="374151"/>
                  </a:solidFill>
                  <a:latin typeface="+mn-ea"/>
                </a:rPr>
                <a:t>)</a:t>
              </a:r>
            </a:p>
          </p:txBody>
        </p:sp>
      </p:grpSp>
      <p:grpSp>
        <p:nvGrpSpPr>
          <p:cNvPr id="32" name="群組 31">
            <a:extLst>
              <a:ext uri="{FF2B5EF4-FFF2-40B4-BE49-F238E27FC236}">
                <a16:creationId xmlns:a16="http://schemas.microsoft.com/office/drawing/2014/main" id="{7327E4B1-426D-FABC-9959-476FFB9B6F63}"/>
              </a:ext>
            </a:extLst>
          </p:cNvPr>
          <p:cNvGrpSpPr/>
          <p:nvPr/>
        </p:nvGrpSpPr>
        <p:grpSpPr>
          <a:xfrm>
            <a:off x="4313590" y="6459842"/>
            <a:ext cx="1230630" cy="212755"/>
            <a:chOff x="4331355" y="5369617"/>
            <a:chExt cx="1230630" cy="212755"/>
          </a:xfrm>
        </p:grpSpPr>
        <p:sp>
          <p:nvSpPr>
            <p:cNvPr id="33" name="文字方塊 32">
              <a:extLst>
                <a:ext uri="{FF2B5EF4-FFF2-40B4-BE49-F238E27FC236}">
                  <a16:creationId xmlns:a16="http://schemas.microsoft.com/office/drawing/2014/main" id="{B750FB48-8651-F285-73AA-ADDA8DD63F87}"/>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34" name="文字方塊 33">
              <a:extLst>
                <a:ext uri="{FF2B5EF4-FFF2-40B4-BE49-F238E27FC236}">
                  <a16:creationId xmlns:a16="http://schemas.microsoft.com/office/drawing/2014/main" id="{36FE49B5-D25C-23D6-2247-43008D9F80F7}"/>
                </a:ext>
              </a:extLst>
            </p:cNvPr>
            <p:cNvSpPr txBox="1"/>
            <p:nvPr/>
          </p:nvSpPr>
          <p:spPr>
            <a:xfrm>
              <a:off x="4373265" y="5382317"/>
              <a:ext cx="1188720" cy="200055"/>
            </a:xfrm>
            <a:prstGeom prst="rect">
              <a:avLst/>
            </a:prstGeom>
            <a:noFill/>
          </p:spPr>
          <p:txBody>
            <a:bodyPr wrap="square">
              <a:spAutoFit/>
            </a:bodyPr>
            <a:lstStyle/>
            <a:p>
              <a:pPr algn="l"/>
              <a:r>
                <a:rPr lang="ja-JP" altLang="en-US" sz="700" b="1" i="0" dirty="0">
                  <a:solidFill>
                    <a:srgbClr val="374151"/>
                  </a:solidFill>
                  <a:effectLst/>
                  <a:latin typeface="+mn-ea"/>
                </a:rPr>
                <a:t>センサーの故障の警報</a:t>
              </a:r>
            </a:p>
          </p:txBody>
        </p:sp>
      </p:grpSp>
      <p:grpSp>
        <p:nvGrpSpPr>
          <p:cNvPr id="35" name="群組 34">
            <a:extLst>
              <a:ext uri="{FF2B5EF4-FFF2-40B4-BE49-F238E27FC236}">
                <a16:creationId xmlns:a16="http://schemas.microsoft.com/office/drawing/2014/main" id="{9273B717-ECC7-9D5C-85C0-BCABBA83EB85}"/>
              </a:ext>
            </a:extLst>
          </p:cNvPr>
          <p:cNvGrpSpPr/>
          <p:nvPr/>
        </p:nvGrpSpPr>
        <p:grpSpPr>
          <a:xfrm>
            <a:off x="4313590" y="6788957"/>
            <a:ext cx="1230630" cy="212755"/>
            <a:chOff x="4331355" y="5369617"/>
            <a:chExt cx="1230630" cy="212755"/>
          </a:xfrm>
        </p:grpSpPr>
        <p:sp>
          <p:nvSpPr>
            <p:cNvPr id="36" name="文字方塊 35">
              <a:extLst>
                <a:ext uri="{FF2B5EF4-FFF2-40B4-BE49-F238E27FC236}">
                  <a16:creationId xmlns:a16="http://schemas.microsoft.com/office/drawing/2014/main" id="{CEC99763-9FA8-CE9D-A606-245CED986DE8}"/>
                </a:ext>
              </a:extLst>
            </p:cNvPr>
            <p:cNvSpPr txBox="1"/>
            <p:nvPr/>
          </p:nvSpPr>
          <p:spPr>
            <a:xfrm>
              <a:off x="4331355" y="5369617"/>
              <a:ext cx="1188720" cy="200055"/>
            </a:xfrm>
            <a:prstGeom prst="rect">
              <a:avLst/>
            </a:prstGeom>
            <a:solidFill>
              <a:schemeClr val="bg1"/>
            </a:solidFill>
          </p:spPr>
          <p:txBody>
            <a:bodyPr wrap="square">
              <a:spAutoFit/>
            </a:bodyPr>
            <a:lstStyle/>
            <a:p>
              <a:pPr algn="l"/>
              <a:endParaRPr lang="ja-JP" altLang="en-US" sz="700" b="1" i="0" dirty="0">
                <a:solidFill>
                  <a:srgbClr val="374151"/>
                </a:solidFill>
                <a:effectLst/>
                <a:latin typeface="+mn-ea"/>
              </a:endParaRPr>
            </a:p>
          </p:txBody>
        </p:sp>
        <p:sp>
          <p:nvSpPr>
            <p:cNvPr id="37" name="文字方塊 36">
              <a:extLst>
                <a:ext uri="{FF2B5EF4-FFF2-40B4-BE49-F238E27FC236}">
                  <a16:creationId xmlns:a16="http://schemas.microsoft.com/office/drawing/2014/main" id="{AB09EDAE-7E26-285C-467B-C4943FEAA5EC}"/>
                </a:ext>
              </a:extLst>
            </p:cNvPr>
            <p:cNvSpPr txBox="1"/>
            <p:nvPr/>
          </p:nvSpPr>
          <p:spPr>
            <a:xfrm>
              <a:off x="4373265" y="5382317"/>
              <a:ext cx="1188720" cy="200055"/>
            </a:xfrm>
            <a:prstGeom prst="rect">
              <a:avLst/>
            </a:prstGeom>
            <a:noFill/>
          </p:spPr>
          <p:txBody>
            <a:bodyPr wrap="square">
              <a:spAutoFit/>
            </a:bodyPr>
            <a:lstStyle/>
            <a:p>
              <a:pPr algn="ctr"/>
              <a:r>
                <a:rPr lang="ja-JP" altLang="en-US" sz="700" b="1" i="0" dirty="0">
                  <a:solidFill>
                    <a:srgbClr val="374151"/>
                  </a:solidFill>
                  <a:effectLst/>
                  <a:latin typeface="+mn-ea"/>
                </a:rPr>
                <a:t>装置の停電</a:t>
              </a:r>
            </a:p>
          </p:txBody>
        </p:sp>
      </p:grpSp>
      <p:sp>
        <p:nvSpPr>
          <p:cNvPr id="38" name="文字方塊 37">
            <a:extLst>
              <a:ext uri="{FF2B5EF4-FFF2-40B4-BE49-F238E27FC236}">
                <a16:creationId xmlns:a16="http://schemas.microsoft.com/office/drawing/2014/main" id="{863C79A0-0C4D-F663-5800-579F7F7C9471}"/>
              </a:ext>
            </a:extLst>
          </p:cNvPr>
          <p:cNvSpPr txBox="1"/>
          <p:nvPr/>
        </p:nvSpPr>
        <p:spPr>
          <a:xfrm>
            <a:off x="3810773" y="5246098"/>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39" name="文字方塊 38">
            <a:extLst>
              <a:ext uri="{FF2B5EF4-FFF2-40B4-BE49-F238E27FC236}">
                <a16:creationId xmlns:a16="http://schemas.microsoft.com/office/drawing/2014/main" id="{A06C6929-C68D-9ACD-F67F-7A9340ED20CF}"/>
              </a:ext>
            </a:extLst>
          </p:cNvPr>
          <p:cNvSpPr txBox="1"/>
          <p:nvPr/>
        </p:nvSpPr>
        <p:spPr>
          <a:xfrm>
            <a:off x="3807058" y="5551239"/>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40" name="文字方塊 39">
            <a:extLst>
              <a:ext uri="{FF2B5EF4-FFF2-40B4-BE49-F238E27FC236}">
                <a16:creationId xmlns:a16="http://schemas.microsoft.com/office/drawing/2014/main" id="{3016B933-9A8F-6994-C5A8-90370820D36A}"/>
              </a:ext>
            </a:extLst>
          </p:cNvPr>
          <p:cNvSpPr txBox="1"/>
          <p:nvPr/>
        </p:nvSpPr>
        <p:spPr>
          <a:xfrm>
            <a:off x="3807058" y="6489568"/>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点灯</a:t>
            </a:r>
          </a:p>
        </p:txBody>
      </p:sp>
      <p:sp>
        <p:nvSpPr>
          <p:cNvPr id="41" name="文字方塊 40">
            <a:extLst>
              <a:ext uri="{FF2B5EF4-FFF2-40B4-BE49-F238E27FC236}">
                <a16:creationId xmlns:a16="http://schemas.microsoft.com/office/drawing/2014/main" id="{FDC72FCC-EEFA-BF5A-647F-815CC53D5C2E}"/>
              </a:ext>
            </a:extLst>
          </p:cNvPr>
          <p:cNvSpPr txBox="1"/>
          <p:nvPr/>
        </p:nvSpPr>
        <p:spPr>
          <a:xfrm>
            <a:off x="3807403" y="6166760"/>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点滅</a:t>
            </a:r>
          </a:p>
        </p:txBody>
      </p:sp>
      <p:sp>
        <p:nvSpPr>
          <p:cNvPr id="42" name="文字方塊 41">
            <a:extLst>
              <a:ext uri="{FF2B5EF4-FFF2-40B4-BE49-F238E27FC236}">
                <a16:creationId xmlns:a16="http://schemas.microsoft.com/office/drawing/2014/main" id="{D5B2FFA8-70F2-1884-FB8F-B643CBBD7E82}"/>
              </a:ext>
            </a:extLst>
          </p:cNvPr>
          <p:cNvSpPr txBox="1"/>
          <p:nvPr/>
        </p:nvSpPr>
        <p:spPr>
          <a:xfrm>
            <a:off x="3807058" y="5857457"/>
            <a:ext cx="410972" cy="215444"/>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点滅</a:t>
            </a:r>
          </a:p>
        </p:txBody>
      </p:sp>
      <p:sp>
        <p:nvSpPr>
          <p:cNvPr id="43" name="文字方塊 42">
            <a:extLst>
              <a:ext uri="{FF2B5EF4-FFF2-40B4-BE49-F238E27FC236}">
                <a16:creationId xmlns:a16="http://schemas.microsoft.com/office/drawing/2014/main" id="{AB71DB1F-0E7B-DDAC-487F-2005EB36179C}"/>
              </a:ext>
            </a:extLst>
          </p:cNvPr>
          <p:cNvSpPr txBox="1"/>
          <p:nvPr/>
        </p:nvSpPr>
        <p:spPr>
          <a:xfrm>
            <a:off x="3346756" y="6806785"/>
            <a:ext cx="399126" cy="215444"/>
          </a:xfrm>
          <a:prstGeom prst="rect">
            <a:avLst/>
          </a:prstGeom>
          <a:solidFill>
            <a:schemeClr val="bg1"/>
          </a:solidFill>
        </p:spPr>
        <p:txBody>
          <a:bodyPr wrap="square">
            <a:spAutoFit/>
          </a:bodyPr>
          <a:lstStyle/>
          <a:p>
            <a:pPr algn="l"/>
            <a:r>
              <a:rPr lang="ja-JP" altLang="en-US" sz="800" b="1" dirty="0">
                <a:solidFill>
                  <a:srgbClr val="374151"/>
                </a:solidFill>
                <a:latin typeface="+mn-ea"/>
              </a:rPr>
              <a:t>黒色</a:t>
            </a:r>
            <a:endParaRPr lang="ja-JP" altLang="en-US" sz="800" b="1" i="0" dirty="0">
              <a:solidFill>
                <a:srgbClr val="374151"/>
              </a:solidFill>
              <a:effectLst/>
              <a:latin typeface="+mn-ea"/>
            </a:endParaRPr>
          </a:p>
        </p:txBody>
      </p:sp>
      <p:sp>
        <p:nvSpPr>
          <p:cNvPr id="44" name="文字方塊 43">
            <a:extLst>
              <a:ext uri="{FF2B5EF4-FFF2-40B4-BE49-F238E27FC236}">
                <a16:creationId xmlns:a16="http://schemas.microsoft.com/office/drawing/2014/main" id="{CC3EF642-B38B-F276-83E1-22681DB1F5C1}"/>
              </a:ext>
            </a:extLst>
          </p:cNvPr>
          <p:cNvSpPr txBox="1"/>
          <p:nvPr/>
        </p:nvSpPr>
        <p:spPr>
          <a:xfrm>
            <a:off x="3346756" y="6484011"/>
            <a:ext cx="399126" cy="215444"/>
          </a:xfrm>
          <a:prstGeom prst="rect">
            <a:avLst/>
          </a:prstGeom>
          <a:solidFill>
            <a:schemeClr val="bg1"/>
          </a:solidFill>
        </p:spPr>
        <p:txBody>
          <a:bodyPr wrap="square">
            <a:spAutoFit/>
          </a:bodyPr>
          <a:lstStyle/>
          <a:p>
            <a:pPr algn="l"/>
            <a:r>
              <a:rPr lang="ja-JP" altLang="en-US" sz="800" b="1" dirty="0">
                <a:solidFill>
                  <a:srgbClr val="D6302F"/>
                </a:solidFill>
                <a:latin typeface="+mn-ea"/>
              </a:rPr>
              <a:t>赤色</a:t>
            </a:r>
            <a:endParaRPr lang="ja-JP" altLang="en-US" sz="800" b="1" i="0" dirty="0">
              <a:solidFill>
                <a:srgbClr val="D6302F"/>
              </a:solidFill>
              <a:effectLst/>
              <a:latin typeface="+mn-ea"/>
            </a:endParaRPr>
          </a:p>
        </p:txBody>
      </p:sp>
      <p:sp>
        <p:nvSpPr>
          <p:cNvPr id="45" name="文字方塊 44">
            <a:extLst>
              <a:ext uri="{FF2B5EF4-FFF2-40B4-BE49-F238E27FC236}">
                <a16:creationId xmlns:a16="http://schemas.microsoft.com/office/drawing/2014/main" id="{72A2B7CF-53B6-99F2-8DD0-E92C65A32CF7}"/>
              </a:ext>
            </a:extLst>
          </p:cNvPr>
          <p:cNvSpPr txBox="1"/>
          <p:nvPr/>
        </p:nvSpPr>
        <p:spPr>
          <a:xfrm>
            <a:off x="3346756" y="6165565"/>
            <a:ext cx="399126" cy="215444"/>
          </a:xfrm>
          <a:prstGeom prst="rect">
            <a:avLst/>
          </a:prstGeom>
          <a:solidFill>
            <a:schemeClr val="bg1"/>
          </a:solidFill>
        </p:spPr>
        <p:txBody>
          <a:bodyPr wrap="square">
            <a:spAutoFit/>
          </a:bodyPr>
          <a:lstStyle/>
          <a:p>
            <a:pPr algn="l"/>
            <a:r>
              <a:rPr lang="ja-JP" altLang="en-US" sz="800" b="1" dirty="0">
                <a:solidFill>
                  <a:srgbClr val="D6302F"/>
                </a:solidFill>
                <a:latin typeface="+mn-ea"/>
              </a:rPr>
              <a:t>赤色</a:t>
            </a:r>
            <a:endParaRPr lang="ja-JP" altLang="en-US" sz="800" b="1" i="0" dirty="0">
              <a:solidFill>
                <a:srgbClr val="D6302F"/>
              </a:solidFill>
              <a:effectLst/>
              <a:latin typeface="+mn-ea"/>
            </a:endParaRPr>
          </a:p>
        </p:txBody>
      </p:sp>
      <p:sp>
        <p:nvSpPr>
          <p:cNvPr id="46" name="文字方塊 45">
            <a:extLst>
              <a:ext uri="{FF2B5EF4-FFF2-40B4-BE49-F238E27FC236}">
                <a16:creationId xmlns:a16="http://schemas.microsoft.com/office/drawing/2014/main" id="{6368B493-D51C-8CB1-48ED-2FBF7D413E74}"/>
              </a:ext>
            </a:extLst>
          </p:cNvPr>
          <p:cNvSpPr txBox="1"/>
          <p:nvPr/>
        </p:nvSpPr>
        <p:spPr>
          <a:xfrm>
            <a:off x="3340711" y="5867126"/>
            <a:ext cx="399126" cy="215444"/>
          </a:xfrm>
          <a:prstGeom prst="rect">
            <a:avLst/>
          </a:prstGeom>
          <a:solidFill>
            <a:schemeClr val="bg1"/>
          </a:solidFill>
        </p:spPr>
        <p:txBody>
          <a:bodyPr wrap="square">
            <a:spAutoFit/>
          </a:bodyPr>
          <a:lstStyle/>
          <a:p>
            <a:pPr algn="l"/>
            <a:r>
              <a:rPr lang="ja-JP" altLang="en-US" sz="800" b="1" dirty="0">
                <a:solidFill>
                  <a:srgbClr val="FFD203"/>
                </a:solidFill>
                <a:latin typeface="+mn-ea"/>
              </a:rPr>
              <a:t>黄色</a:t>
            </a:r>
            <a:endParaRPr lang="ja-JP" altLang="en-US" sz="800" b="1" i="0" dirty="0">
              <a:solidFill>
                <a:srgbClr val="FFD203"/>
              </a:solidFill>
              <a:effectLst/>
              <a:latin typeface="+mn-ea"/>
            </a:endParaRPr>
          </a:p>
        </p:txBody>
      </p:sp>
      <p:sp>
        <p:nvSpPr>
          <p:cNvPr id="47" name="文字方塊 46">
            <a:extLst>
              <a:ext uri="{FF2B5EF4-FFF2-40B4-BE49-F238E27FC236}">
                <a16:creationId xmlns:a16="http://schemas.microsoft.com/office/drawing/2014/main" id="{724B0431-02EA-541E-EAC8-A8B73712C6B6}"/>
              </a:ext>
            </a:extLst>
          </p:cNvPr>
          <p:cNvSpPr txBox="1"/>
          <p:nvPr/>
        </p:nvSpPr>
        <p:spPr>
          <a:xfrm>
            <a:off x="3339197" y="5556434"/>
            <a:ext cx="399126" cy="215444"/>
          </a:xfrm>
          <a:prstGeom prst="rect">
            <a:avLst/>
          </a:prstGeom>
          <a:solidFill>
            <a:schemeClr val="bg1"/>
          </a:solidFill>
        </p:spPr>
        <p:txBody>
          <a:bodyPr wrap="square">
            <a:spAutoFit/>
          </a:bodyPr>
          <a:lstStyle/>
          <a:p>
            <a:pPr algn="l"/>
            <a:r>
              <a:rPr lang="ja-JP" altLang="en-US" sz="800" b="1" dirty="0">
                <a:solidFill>
                  <a:srgbClr val="FFD203"/>
                </a:solidFill>
                <a:latin typeface="+mn-ea"/>
              </a:rPr>
              <a:t>黄色</a:t>
            </a:r>
            <a:endParaRPr lang="ja-JP" altLang="en-US" sz="800" b="1" i="0" dirty="0">
              <a:solidFill>
                <a:srgbClr val="FFD203"/>
              </a:solidFill>
              <a:effectLst/>
              <a:latin typeface="+mn-ea"/>
            </a:endParaRPr>
          </a:p>
        </p:txBody>
      </p:sp>
      <p:sp>
        <p:nvSpPr>
          <p:cNvPr id="48" name="文字方塊 47">
            <a:extLst>
              <a:ext uri="{FF2B5EF4-FFF2-40B4-BE49-F238E27FC236}">
                <a16:creationId xmlns:a16="http://schemas.microsoft.com/office/drawing/2014/main" id="{03866415-0C38-EBA3-1C10-5682B8383D9A}"/>
              </a:ext>
            </a:extLst>
          </p:cNvPr>
          <p:cNvSpPr txBox="1"/>
          <p:nvPr/>
        </p:nvSpPr>
        <p:spPr>
          <a:xfrm>
            <a:off x="3336390" y="5246219"/>
            <a:ext cx="399126" cy="215444"/>
          </a:xfrm>
          <a:prstGeom prst="rect">
            <a:avLst/>
          </a:prstGeom>
          <a:solidFill>
            <a:schemeClr val="bg1"/>
          </a:solidFill>
        </p:spPr>
        <p:txBody>
          <a:bodyPr wrap="square">
            <a:spAutoFit/>
          </a:bodyPr>
          <a:lstStyle/>
          <a:p>
            <a:pPr algn="l"/>
            <a:r>
              <a:rPr lang="ja-JP" altLang="en-US" sz="800" b="1" dirty="0">
                <a:solidFill>
                  <a:srgbClr val="00654D"/>
                </a:solidFill>
                <a:latin typeface="+mn-ea"/>
              </a:rPr>
              <a:t>緑色</a:t>
            </a:r>
            <a:endParaRPr lang="ja-JP" altLang="en-US" sz="800" b="1" i="0" dirty="0">
              <a:solidFill>
                <a:srgbClr val="00654D"/>
              </a:solidFill>
              <a:effectLst/>
              <a:latin typeface="+mn-ea"/>
            </a:endParaRPr>
          </a:p>
        </p:txBody>
      </p:sp>
      <p:sp>
        <p:nvSpPr>
          <p:cNvPr id="49" name="文字方塊 48">
            <a:extLst>
              <a:ext uri="{FF2B5EF4-FFF2-40B4-BE49-F238E27FC236}">
                <a16:creationId xmlns:a16="http://schemas.microsoft.com/office/drawing/2014/main" id="{DC4C2376-9A69-5499-A013-7C785A5166A0}"/>
              </a:ext>
            </a:extLst>
          </p:cNvPr>
          <p:cNvSpPr txBox="1"/>
          <p:nvPr/>
        </p:nvSpPr>
        <p:spPr>
          <a:xfrm>
            <a:off x="3243469" y="4844459"/>
            <a:ext cx="555568" cy="33855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ランプの色</a:t>
            </a:r>
          </a:p>
        </p:txBody>
      </p:sp>
      <p:sp>
        <p:nvSpPr>
          <p:cNvPr id="50" name="文字方塊 49">
            <a:extLst>
              <a:ext uri="{FF2B5EF4-FFF2-40B4-BE49-F238E27FC236}">
                <a16:creationId xmlns:a16="http://schemas.microsoft.com/office/drawing/2014/main" id="{E31A57C7-3022-392A-87BA-23778F6B48D1}"/>
              </a:ext>
            </a:extLst>
          </p:cNvPr>
          <p:cNvSpPr txBox="1"/>
          <p:nvPr/>
        </p:nvSpPr>
        <p:spPr>
          <a:xfrm>
            <a:off x="3727140" y="4933544"/>
            <a:ext cx="555568" cy="21544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状態</a:t>
            </a:r>
          </a:p>
        </p:txBody>
      </p:sp>
      <p:sp>
        <p:nvSpPr>
          <p:cNvPr id="51" name="文字方塊 50">
            <a:extLst>
              <a:ext uri="{FF2B5EF4-FFF2-40B4-BE49-F238E27FC236}">
                <a16:creationId xmlns:a16="http://schemas.microsoft.com/office/drawing/2014/main" id="{87838943-0812-543C-4011-146971CC4891}"/>
              </a:ext>
            </a:extLst>
          </p:cNvPr>
          <p:cNvSpPr txBox="1"/>
          <p:nvPr/>
        </p:nvSpPr>
        <p:spPr>
          <a:xfrm>
            <a:off x="4630166" y="4929501"/>
            <a:ext cx="555568" cy="215444"/>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意味</a:t>
            </a:r>
          </a:p>
        </p:txBody>
      </p:sp>
      <p:sp>
        <p:nvSpPr>
          <p:cNvPr id="52" name="文字方塊 51">
            <a:extLst>
              <a:ext uri="{FF2B5EF4-FFF2-40B4-BE49-F238E27FC236}">
                <a16:creationId xmlns:a16="http://schemas.microsoft.com/office/drawing/2014/main" id="{C82F231E-AE2B-86C7-1936-74FF2628A55A}"/>
              </a:ext>
            </a:extLst>
          </p:cNvPr>
          <p:cNvSpPr txBox="1"/>
          <p:nvPr/>
        </p:nvSpPr>
        <p:spPr>
          <a:xfrm>
            <a:off x="5325870" y="4847942"/>
            <a:ext cx="978950" cy="307777"/>
          </a:xfrm>
          <a:prstGeom prst="rect">
            <a:avLst/>
          </a:prstGeom>
          <a:solidFill>
            <a:srgbClr val="E5E5E6"/>
          </a:solidFill>
        </p:spPr>
        <p:txBody>
          <a:bodyPr wrap="square">
            <a:spAutoFit/>
          </a:bodyPr>
          <a:lstStyle/>
          <a:p>
            <a:pPr algn="ctr"/>
            <a:r>
              <a:rPr lang="ja-JP" altLang="en-US" sz="800" b="1" i="0" dirty="0">
                <a:solidFill>
                  <a:srgbClr val="374151"/>
                </a:solidFill>
                <a:effectLst/>
                <a:latin typeface="+mn-ea"/>
              </a:rPr>
              <a:t>優先度レベル</a:t>
            </a:r>
            <a:endParaRPr lang="en-US" altLang="ja-JP" sz="800" b="1" i="0" dirty="0">
              <a:solidFill>
                <a:srgbClr val="374151"/>
              </a:solidFill>
              <a:effectLst/>
              <a:latin typeface="+mn-ea"/>
            </a:endParaRPr>
          </a:p>
          <a:p>
            <a:pPr algn="ctr"/>
            <a:r>
              <a:rPr lang="ja-JP" altLang="en-US" sz="600" b="1" i="0" dirty="0">
                <a:solidFill>
                  <a:srgbClr val="374151"/>
                </a:solidFill>
                <a:effectLst/>
                <a:latin typeface="+mn-ea"/>
              </a:rPr>
              <a:t>（</a:t>
            </a:r>
            <a:r>
              <a:rPr lang="en-US" altLang="ja-JP" sz="600" b="1" i="0" dirty="0">
                <a:solidFill>
                  <a:srgbClr val="374151"/>
                </a:solidFill>
                <a:effectLst/>
                <a:latin typeface="+mn-ea"/>
              </a:rPr>
              <a:t>1</a:t>
            </a:r>
            <a:r>
              <a:rPr lang="ja-JP" altLang="en-US" sz="600" b="1" i="0" dirty="0">
                <a:solidFill>
                  <a:srgbClr val="374151"/>
                </a:solidFill>
                <a:effectLst/>
                <a:latin typeface="+mn-ea"/>
              </a:rPr>
              <a:t>が最高、</a:t>
            </a:r>
            <a:r>
              <a:rPr lang="en-US" altLang="ja-JP" sz="600" b="1" i="0" dirty="0">
                <a:solidFill>
                  <a:srgbClr val="374151"/>
                </a:solidFill>
                <a:effectLst/>
                <a:latin typeface="+mn-ea"/>
              </a:rPr>
              <a:t>5</a:t>
            </a:r>
            <a:r>
              <a:rPr lang="ja-JP" altLang="en-US" sz="600" b="1" i="0" dirty="0">
                <a:solidFill>
                  <a:srgbClr val="374151"/>
                </a:solidFill>
                <a:effectLst/>
                <a:latin typeface="+mn-ea"/>
              </a:rPr>
              <a:t>が最低）</a:t>
            </a:r>
            <a:endParaRPr lang="ja-JP" altLang="en-US" sz="900" b="1" i="0" dirty="0">
              <a:solidFill>
                <a:srgbClr val="374151"/>
              </a:solidFill>
              <a:effectLst/>
              <a:latin typeface="+mn-ea"/>
            </a:endParaRPr>
          </a:p>
        </p:txBody>
      </p:sp>
      <p:sp>
        <p:nvSpPr>
          <p:cNvPr id="53" name="文字方塊 52">
            <a:extLst>
              <a:ext uri="{FF2B5EF4-FFF2-40B4-BE49-F238E27FC236}">
                <a16:creationId xmlns:a16="http://schemas.microsoft.com/office/drawing/2014/main" id="{6D9795B3-2CF3-EBCA-EC4E-85CF6D950DE7}"/>
              </a:ext>
            </a:extLst>
          </p:cNvPr>
          <p:cNvSpPr txBox="1"/>
          <p:nvPr/>
        </p:nvSpPr>
        <p:spPr>
          <a:xfrm>
            <a:off x="192222" y="7506915"/>
            <a:ext cx="1427480" cy="276999"/>
          </a:xfrm>
          <a:prstGeom prst="rect">
            <a:avLst/>
          </a:prstGeom>
          <a:solidFill>
            <a:schemeClr val="bg1"/>
          </a:solidFill>
        </p:spPr>
        <p:txBody>
          <a:bodyPr wrap="square">
            <a:spAutoFit/>
          </a:bodyPr>
          <a:lstStyle/>
          <a:p>
            <a:pPr algn="ctr"/>
            <a:r>
              <a:rPr lang="ja-JP" altLang="en-US" sz="1200" b="1" dirty="0"/>
              <a:t>主な特徴</a:t>
            </a:r>
            <a:endParaRPr lang="en-US" altLang="ja-JP" sz="1200" b="1" dirty="0"/>
          </a:p>
        </p:txBody>
      </p:sp>
      <p:sp>
        <p:nvSpPr>
          <p:cNvPr id="54" name="文字方塊 53">
            <a:extLst>
              <a:ext uri="{FF2B5EF4-FFF2-40B4-BE49-F238E27FC236}">
                <a16:creationId xmlns:a16="http://schemas.microsoft.com/office/drawing/2014/main" id="{7D7AB3D2-ED94-C9ED-7652-CF8253C49A4E}"/>
              </a:ext>
            </a:extLst>
          </p:cNvPr>
          <p:cNvSpPr txBox="1"/>
          <p:nvPr/>
        </p:nvSpPr>
        <p:spPr>
          <a:xfrm>
            <a:off x="508904" y="7927319"/>
            <a:ext cx="3075544" cy="1446550"/>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ja-JP" altLang="en-US" sz="800" b="1" i="0" dirty="0">
              <a:solidFill>
                <a:srgbClr val="374151"/>
              </a:solidFill>
              <a:effectLst/>
              <a:latin typeface="+mn-ea"/>
            </a:endParaRPr>
          </a:p>
        </p:txBody>
      </p:sp>
      <p:sp>
        <p:nvSpPr>
          <p:cNvPr id="55" name="文字方塊 54">
            <a:extLst>
              <a:ext uri="{FF2B5EF4-FFF2-40B4-BE49-F238E27FC236}">
                <a16:creationId xmlns:a16="http://schemas.microsoft.com/office/drawing/2014/main" id="{461141B9-0CC1-1B1B-934D-1D04D5E16940}"/>
              </a:ext>
            </a:extLst>
          </p:cNvPr>
          <p:cNvSpPr txBox="1"/>
          <p:nvPr/>
        </p:nvSpPr>
        <p:spPr>
          <a:xfrm>
            <a:off x="480060" y="8085358"/>
            <a:ext cx="3104388"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任意の</a:t>
            </a:r>
            <a:r>
              <a:rPr lang="en-US" altLang="ja-JP" sz="800" b="1" dirty="0"/>
              <a:t>MCC</a:t>
            </a:r>
            <a:r>
              <a:rPr lang="ja-JP" altLang="en-US" sz="800" b="1" dirty="0"/>
              <a:t>引き出し式配電盤に迅速かつ簡単に取り付け可能</a:t>
            </a:r>
            <a:endParaRPr lang="en-US" altLang="ja-JP" sz="800" b="1" dirty="0"/>
          </a:p>
          <a:p>
            <a:r>
              <a:rPr lang="ja-JP" altLang="en-US" sz="800" b="1" dirty="0"/>
              <a:t>（固定型</a:t>
            </a:r>
            <a:r>
              <a:rPr lang="en-US" altLang="ja-JP" sz="800" b="1" dirty="0"/>
              <a:t>MCCB</a:t>
            </a:r>
            <a:r>
              <a:rPr lang="ja-JP" altLang="en-US" sz="800" b="1" dirty="0"/>
              <a:t>、</a:t>
            </a:r>
            <a:r>
              <a:rPr lang="en-US" altLang="ja-JP" sz="800" b="1" dirty="0"/>
              <a:t>SC</a:t>
            </a:r>
            <a:r>
              <a:rPr lang="ja-JP" altLang="en-US" sz="800" b="1" dirty="0"/>
              <a:t>、</a:t>
            </a:r>
            <a:r>
              <a:rPr lang="en-US" altLang="ja-JP" sz="800" b="1" dirty="0"/>
              <a:t>ACB</a:t>
            </a:r>
            <a:r>
              <a:rPr lang="ja-JP" altLang="en-US" sz="800" b="1" dirty="0"/>
              <a:t>、</a:t>
            </a:r>
            <a:r>
              <a:rPr lang="en-US" altLang="ja-JP" sz="800" b="1" dirty="0"/>
              <a:t>INV</a:t>
            </a:r>
            <a:r>
              <a:rPr lang="ja-JP" altLang="en-US" sz="800" b="1" dirty="0"/>
              <a:t>、</a:t>
            </a:r>
            <a:r>
              <a:rPr lang="en-US" altLang="ja-JP" sz="800" b="1" dirty="0"/>
              <a:t>MS</a:t>
            </a:r>
            <a:r>
              <a:rPr lang="ja-JP" altLang="en-US" sz="800" b="1" dirty="0"/>
              <a:t>、</a:t>
            </a:r>
            <a:r>
              <a:rPr lang="en-US" altLang="ja-JP" sz="800" b="1" dirty="0"/>
              <a:t>MC</a:t>
            </a:r>
            <a:r>
              <a:rPr lang="ja-JP" altLang="en-US" sz="800" b="1" dirty="0"/>
              <a:t>配電盤にも使用可能）</a:t>
            </a:r>
            <a:endParaRPr lang="en-US" altLang="ja-JP" sz="800" b="1" dirty="0"/>
          </a:p>
        </p:txBody>
      </p:sp>
      <p:sp>
        <p:nvSpPr>
          <p:cNvPr id="56" name="文字方塊 55">
            <a:extLst>
              <a:ext uri="{FF2B5EF4-FFF2-40B4-BE49-F238E27FC236}">
                <a16:creationId xmlns:a16="http://schemas.microsoft.com/office/drawing/2014/main" id="{09B76546-7141-2581-D814-80E4576DDA40}"/>
              </a:ext>
            </a:extLst>
          </p:cNvPr>
          <p:cNvSpPr txBox="1"/>
          <p:nvPr/>
        </p:nvSpPr>
        <p:spPr>
          <a:xfrm>
            <a:off x="480060" y="8429773"/>
            <a:ext cx="3104388"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熱センサーを配電盤内に完全且つ安全に取り付け、</a:t>
            </a:r>
            <a:endParaRPr lang="en-US" altLang="ja-JP" sz="800" b="1" dirty="0"/>
          </a:p>
          <a:p>
            <a:pPr>
              <a:buClr>
                <a:srgbClr val="D6302F"/>
              </a:buClr>
            </a:pPr>
            <a:r>
              <a:rPr lang="en-US" altLang="ja-JP" sz="800" b="1" dirty="0"/>
              <a:t>       </a:t>
            </a:r>
            <a:r>
              <a:rPr lang="ja-JP" altLang="en-US" sz="800" b="1" dirty="0"/>
              <a:t>独自の</a:t>
            </a:r>
            <a:r>
              <a:rPr lang="en-US" altLang="ja-JP" sz="800" b="1" dirty="0"/>
              <a:t>LED</a:t>
            </a:r>
            <a:r>
              <a:rPr lang="ja-JP" altLang="en-US" sz="800" b="1" dirty="0"/>
              <a:t>フロントパネル状態警告表示を提供</a:t>
            </a:r>
          </a:p>
        </p:txBody>
      </p:sp>
      <p:sp>
        <p:nvSpPr>
          <p:cNvPr id="57" name="文字方塊 56">
            <a:extLst>
              <a:ext uri="{FF2B5EF4-FFF2-40B4-BE49-F238E27FC236}">
                <a16:creationId xmlns:a16="http://schemas.microsoft.com/office/drawing/2014/main" id="{8E2D6DE1-0437-7942-7B83-0748B86E4A35}"/>
              </a:ext>
            </a:extLst>
          </p:cNvPr>
          <p:cNvSpPr txBox="1"/>
          <p:nvPr/>
        </p:nvSpPr>
        <p:spPr>
          <a:xfrm>
            <a:off x="475051" y="8821279"/>
            <a:ext cx="3104388" cy="461665"/>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複数のセンサーの長さオプションを提供</a:t>
            </a:r>
            <a:endParaRPr lang="en-US" altLang="ja-JP" sz="800" b="1" dirty="0"/>
          </a:p>
          <a:p>
            <a:pPr>
              <a:buClr>
                <a:srgbClr val="D6302F"/>
              </a:buClr>
            </a:pPr>
            <a:r>
              <a:rPr lang="ja-JP" altLang="en-US" sz="800" b="1" dirty="0"/>
              <a:t>（</a:t>
            </a:r>
            <a:r>
              <a:rPr lang="en-US" altLang="ja-JP" sz="800" b="1" dirty="0"/>
              <a:t>MCC</a:t>
            </a:r>
            <a:r>
              <a:rPr lang="ja-JP" altLang="en-US" sz="800" b="1" dirty="0"/>
              <a:t>引き出し式配電盤用</a:t>
            </a:r>
            <a:r>
              <a:rPr lang="en-US" altLang="ja-JP" sz="800" b="1" dirty="0"/>
              <a:t>60cm</a:t>
            </a:r>
            <a:r>
              <a:rPr lang="ja-JP" altLang="en-US" sz="800" b="1" dirty="0"/>
              <a:t>、固定型</a:t>
            </a:r>
            <a:r>
              <a:rPr lang="en-US" altLang="ja-JP" sz="800" b="1" dirty="0"/>
              <a:t>MCCB</a:t>
            </a:r>
            <a:r>
              <a:rPr lang="ja-JP" altLang="en-US" sz="800" b="1" dirty="0"/>
              <a:t>配電盤用</a:t>
            </a:r>
            <a:r>
              <a:rPr lang="en-US" altLang="ja-JP" sz="800" b="1" dirty="0"/>
              <a:t>170cm</a:t>
            </a:r>
            <a:r>
              <a:rPr lang="ja-JP" altLang="en-US" sz="800" b="1" dirty="0"/>
              <a:t>）</a:t>
            </a:r>
            <a:endParaRPr lang="en-US" altLang="ja-JP" sz="800" b="1" dirty="0"/>
          </a:p>
          <a:p>
            <a:pPr>
              <a:buClr>
                <a:srgbClr val="D6302F"/>
              </a:buClr>
            </a:pPr>
            <a:endParaRPr lang="ja-JP" altLang="en-US" sz="800" b="1" dirty="0"/>
          </a:p>
        </p:txBody>
      </p:sp>
      <p:sp>
        <p:nvSpPr>
          <p:cNvPr id="58" name="文字方塊 57">
            <a:extLst>
              <a:ext uri="{FF2B5EF4-FFF2-40B4-BE49-F238E27FC236}">
                <a16:creationId xmlns:a16="http://schemas.microsoft.com/office/drawing/2014/main" id="{B0B9FDB3-4A71-DDD4-6FE8-999F24A0F271}"/>
              </a:ext>
            </a:extLst>
          </p:cNvPr>
          <p:cNvSpPr txBox="1"/>
          <p:nvPr/>
        </p:nvSpPr>
        <p:spPr>
          <a:xfrm>
            <a:off x="3659449" y="7875775"/>
            <a:ext cx="2902351" cy="1446550"/>
          </a:xfrm>
          <a:prstGeom prst="rect">
            <a:avLst/>
          </a:prstGeom>
          <a:solidFill>
            <a:schemeClr val="bg1"/>
          </a:solidFill>
        </p:spPr>
        <p:txBody>
          <a:bodyPr wrap="square">
            <a:spAutoFit/>
          </a:bodyPr>
          <a:lstStyle/>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en-US" altLang="ja-JP" sz="800" b="1" i="0" dirty="0">
              <a:solidFill>
                <a:srgbClr val="374151"/>
              </a:solidFill>
              <a:effectLst/>
              <a:latin typeface="+mn-ea"/>
            </a:endParaRPr>
          </a:p>
          <a:p>
            <a:pPr algn="l"/>
            <a:endParaRPr lang="en-US" altLang="ja-JP" sz="800" b="1" dirty="0">
              <a:solidFill>
                <a:srgbClr val="374151"/>
              </a:solidFill>
              <a:latin typeface="+mn-ea"/>
            </a:endParaRPr>
          </a:p>
          <a:p>
            <a:pPr algn="l"/>
            <a:endParaRPr lang="ja-JP" altLang="en-US" sz="800" b="1" i="0" dirty="0">
              <a:solidFill>
                <a:srgbClr val="374151"/>
              </a:solidFill>
              <a:effectLst/>
              <a:latin typeface="+mn-ea"/>
            </a:endParaRPr>
          </a:p>
        </p:txBody>
      </p:sp>
      <p:grpSp>
        <p:nvGrpSpPr>
          <p:cNvPr id="59" name="群組 58">
            <a:extLst>
              <a:ext uri="{FF2B5EF4-FFF2-40B4-BE49-F238E27FC236}">
                <a16:creationId xmlns:a16="http://schemas.microsoft.com/office/drawing/2014/main" id="{E1866070-E1B7-E695-A628-AC84B851E351}"/>
              </a:ext>
            </a:extLst>
          </p:cNvPr>
          <p:cNvGrpSpPr/>
          <p:nvPr/>
        </p:nvGrpSpPr>
        <p:grpSpPr>
          <a:xfrm>
            <a:off x="3770264" y="8039191"/>
            <a:ext cx="2647894" cy="1163315"/>
            <a:chOff x="3816802" y="8153084"/>
            <a:chExt cx="2647894" cy="1163315"/>
          </a:xfrm>
        </p:grpSpPr>
        <p:sp>
          <p:nvSpPr>
            <p:cNvPr id="60" name="文字方塊 59">
              <a:extLst>
                <a:ext uri="{FF2B5EF4-FFF2-40B4-BE49-F238E27FC236}">
                  <a16:creationId xmlns:a16="http://schemas.microsoft.com/office/drawing/2014/main" id="{DFA79E0B-EE74-1ED7-E703-FFFC69362D8A}"/>
                </a:ext>
              </a:extLst>
            </p:cNvPr>
            <p:cNvSpPr txBox="1"/>
            <p:nvPr/>
          </p:nvSpPr>
          <p:spPr>
            <a:xfrm>
              <a:off x="3816802" y="8153084"/>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zh-TW" altLang="en-US" sz="800" b="1" dirty="0"/>
                <a:t>高温警報技術</a:t>
              </a:r>
            </a:p>
          </p:txBody>
        </p:sp>
        <p:sp>
          <p:nvSpPr>
            <p:cNvPr id="61" name="文字方塊 60">
              <a:extLst>
                <a:ext uri="{FF2B5EF4-FFF2-40B4-BE49-F238E27FC236}">
                  <a16:creationId xmlns:a16="http://schemas.microsoft.com/office/drawing/2014/main" id="{55AA040B-7215-4E94-9E46-04335102623C}"/>
                </a:ext>
              </a:extLst>
            </p:cNvPr>
            <p:cNvSpPr txBox="1"/>
            <p:nvPr/>
          </p:nvSpPr>
          <p:spPr>
            <a:xfrm>
              <a:off x="3816802" y="8363928"/>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モーターフェーズの不均衡警報技術</a:t>
              </a:r>
            </a:p>
          </p:txBody>
        </p:sp>
        <p:sp>
          <p:nvSpPr>
            <p:cNvPr id="62" name="文字方塊 61">
              <a:extLst>
                <a:ext uri="{FF2B5EF4-FFF2-40B4-BE49-F238E27FC236}">
                  <a16:creationId xmlns:a16="http://schemas.microsoft.com/office/drawing/2014/main" id="{883658E1-55A0-5B12-9396-117A8E7DEC8D}"/>
                </a:ext>
              </a:extLst>
            </p:cNvPr>
            <p:cNvSpPr txBox="1"/>
            <p:nvPr/>
          </p:nvSpPr>
          <p:spPr>
            <a:xfrm>
              <a:off x="3822080" y="8582355"/>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en-US" altLang="ja-JP" sz="800" b="1" dirty="0"/>
                <a:t>IN/OUT</a:t>
              </a:r>
              <a:r>
                <a:rPr lang="ja-JP" altLang="en-US" sz="800" b="1" dirty="0"/>
                <a:t>温度差警報技術</a:t>
              </a:r>
            </a:p>
          </p:txBody>
        </p:sp>
        <p:sp>
          <p:nvSpPr>
            <p:cNvPr id="63" name="文字方塊 62">
              <a:extLst>
                <a:ext uri="{FF2B5EF4-FFF2-40B4-BE49-F238E27FC236}">
                  <a16:creationId xmlns:a16="http://schemas.microsoft.com/office/drawing/2014/main" id="{47708FAA-9C04-4151-9DA5-48FE03824AA3}"/>
                </a:ext>
              </a:extLst>
            </p:cNvPr>
            <p:cNvSpPr txBox="1"/>
            <p:nvPr/>
          </p:nvSpPr>
          <p:spPr>
            <a:xfrm>
              <a:off x="3816802" y="8794686"/>
              <a:ext cx="2642616" cy="33855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en-US" altLang="ja-JP" sz="800" b="1" dirty="0"/>
                <a:t>RS485 MODBUS</a:t>
              </a:r>
              <a:r>
                <a:rPr lang="ja-JP" altLang="en-US" sz="800" b="1" dirty="0"/>
                <a:t>通信インターフェースを提供し、遠隔安全監視を実現</a:t>
              </a:r>
            </a:p>
          </p:txBody>
        </p:sp>
        <p:sp>
          <p:nvSpPr>
            <p:cNvPr id="64" name="文字方塊 63">
              <a:extLst>
                <a:ext uri="{FF2B5EF4-FFF2-40B4-BE49-F238E27FC236}">
                  <a16:creationId xmlns:a16="http://schemas.microsoft.com/office/drawing/2014/main" id="{F5852DC4-5858-E6A6-D355-A7B10142439F}"/>
                </a:ext>
              </a:extLst>
            </p:cNvPr>
            <p:cNvSpPr txBox="1"/>
            <p:nvPr/>
          </p:nvSpPr>
          <p:spPr>
            <a:xfrm>
              <a:off x="3816802" y="9100955"/>
              <a:ext cx="2642616" cy="215444"/>
            </a:xfrm>
            <a:prstGeom prst="rect">
              <a:avLst/>
            </a:prstGeom>
            <a:noFill/>
          </p:spPr>
          <p:txBody>
            <a:bodyPr wrap="square">
              <a:spAutoFit/>
            </a:bodyPr>
            <a:lstStyle/>
            <a:p>
              <a:pPr marL="171450" indent="-171450">
                <a:buClr>
                  <a:srgbClr val="D6302F"/>
                </a:buClr>
                <a:buFont typeface="Wingdings" panose="05000000000000000000" pitchFamily="2" charset="2"/>
                <a:buChar char="u"/>
              </a:pPr>
              <a:r>
                <a:rPr lang="ja-JP" altLang="en-US" sz="800" b="1" dirty="0"/>
                <a:t>独自の特許技術と高いコストパフォーマンス</a:t>
              </a:r>
            </a:p>
          </p:txBody>
        </p:sp>
      </p:grpSp>
    </p:spTree>
    <p:extLst>
      <p:ext uri="{BB962C8B-B14F-4D97-AF65-F5344CB8AC3E}">
        <p14:creationId xmlns:p14="http://schemas.microsoft.com/office/powerpoint/2010/main" val="2287971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a:extLst>
              <a:ext uri="{FF2B5EF4-FFF2-40B4-BE49-F238E27FC236}">
                <a16:creationId xmlns:a16="http://schemas.microsoft.com/office/drawing/2014/main" id="{CB0195E5-1AC8-9B7C-C58B-648C71D68D0F}"/>
              </a:ext>
            </a:extLst>
          </p:cNvPr>
          <p:cNvPicPr>
            <a:picLocks noChangeAspect="1"/>
          </p:cNvPicPr>
          <p:nvPr/>
        </p:nvPicPr>
        <p:blipFill>
          <a:blip r:embed="rId2"/>
          <a:stretch>
            <a:fillRect/>
          </a:stretch>
        </p:blipFill>
        <p:spPr>
          <a:xfrm>
            <a:off x="0" y="0"/>
            <a:ext cx="6858000" cy="5234375"/>
          </a:xfrm>
          <a:prstGeom prst="rect">
            <a:avLst/>
          </a:prstGeom>
        </p:spPr>
      </p:pic>
      <p:pic>
        <p:nvPicPr>
          <p:cNvPr id="11" name="圖片 10">
            <a:extLst>
              <a:ext uri="{FF2B5EF4-FFF2-40B4-BE49-F238E27FC236}">
                <a16:creationId xmlns:a16="http://schemas.microsoft.com/office/drawing/2014/main" id="{F4BB772A-C965-621D-8082-6644D7533BD3}"/>
              </a:ext>
            </a:extLst>
          </p:cNvPr>
          <p:cNvPicPr>
            <a:picLocks noChangeAspect="1"/>
          </p:cNvPicPr>
          <p:nvPr/>
        </p:nvPicPr>
        <p:blipFill>
          <a:blip r:embed="rId3"/>
          <a:stretch>
            <a:fillRect/>
          </a:stretch>
        </p:blipFill>
        <p:spPr>
          <a:xfrm>
            <a:off x="0" y="4671625"/>
            <a:ext cx="6858000" cy="5234375"/>
          </a:xfrm>
          <a:prstGeom prst="rect">
            <a:avLst/>
          </a:prstGeom>
        </p:spPr>
      </p:pic>
      <p:sp>
        <p:nvSpPr>
          <p:cNvPr id="12" name="矩形 11">
            <a:extLst>
              <a:ext uri="{FF2B5EF4-FFF2-40B4-BE49-F238E27FC236}">
                <a16:creationId xmlns:a16="http://schemas.microsoft.com/office/drawing/2014/main" id="{8496E03D-02FD-F653-AF42-8C91E37EEE6C}"/>
              </a:ext>
            </a:extLst>
          </p:cNvPr>
          <p:cNvSpPr/>
          <p:nvPr/>
        </p:nvSpPr>
        <p:spPr>
          <a:xfrm>
            <a:off x="0" y="4390250"/>
            <a:ext cx="6858000" cy="281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4" name="矩形 13">
            <a:extLst>
              <a:ext uri="{FF2B5EF4-FFF2-40B4-BE49-F238E27FC236}">
                <a16:creationId xmlns:a16="http://schemas.microsoft.com/office/drawing/2014/main" id="{D2B50966-E147-F850-1DA6-AD086A98F517}"/>
              </a:ext>
            </a:extLst>
          </p:cNvPr>
          <p:cNvSpPr/>
          <p:nvPr/>
        </p:nvSpPr>
        <p:spPr>
          <a:xfrm>
            <a:off x="291084" y="824483"/>
            <a:ext cx="2068068" cy="379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3034941E-F231-DB4B-12EB-9474574F068C}"/>
              </a:ext>
            </a:extLst>
          </p:cNvPr>
          <p:cNvSpPr txBox="1"/>
          <p:nvPr/>
        </p:nvSpPr>
        <p:spPr>
          <a:xfrm>
            <a:off x="230632" y="950191"/>
            <a:ext cx="2736596" cy="276999"/>
          </a:xfrm>
          <a:prstGeom prst="rect">
            <a:avLst/>
          </a:prstGeom>
          <a:noFill/>
        </p:spPr>
        <p:txBody>
          <a:bodyPr wrap="square">
            <a:spAutoFit/>
          </a:bodyPr>
          <a:lstStyle/>
          <a:p>
            <a:r>
              <a:rPr lang="en-US" altLang="ja-JP" sz="1200" b="1" dirty="0">
                <a:latin typeface="+mn-ea"/>
              </a:rPr>
              <a:t>MMS</a:t>
            </a:r>
            <a:r>
              <a:rPr lang="zh-TW" altLang="en-US" sz="1200" b="1" dirty="0">
                <a:latin typeface="+mn-ea"/>
              </a:rPr>
              <a:t> </a:t>
            </a:r>
            <a:r>
              <a:rPr lang="ja-JP" altLang="en-US" sz="1200" b="1" dirty="0">
                <a:latin typeface="+mn-ea"/>
              </a:rPr>
              <a:t>キット</a:t>
            </a:r>
            <a:r>
              <a:rPr lang="en-US" altLang="ja-JP" sz="1200" b="1" dirty="0">
                <a:latin typeface="+mn-ea"/>
              </a:rPr>
              <a:t>/</a:t>
            </a:r>
            <a:r>
              <a:rPr lang="ja-JP" altLang="en-US" sz="1200" b="1" dirty="0">
                <a:latin typeface="+mn-ea"/>
              </a:rPr>
              <a:t>コンポーネント </a:t>
            </a:r>
          </a:p>
        </p:txBody>
      </p:sp>
      <p:sp>
        <p:nvSpPr>
          <p:cNvPr id="16" name="文字方塊 15">
            <a:extLst>
              <a:ext uri="{FF2B5EF4-FFF2-40B4-BE49-F238E27FC236}">
                <a16:creationId xmlns:a16="http://schemas.microsoft.com/office/drawing/2014/main" id="{B1483ECA-80DC-B581-AA97-D27A6527692E}"/>
              </a:ext>
            </a:extLst>
          </p:cNvPr>
          <p:cNvSpPr txBox="1"/>
          <p:nvPr/>
        </p:nvSpPr>
        <p:spPr>
          <a:xfrm>
            <a:off x="373380" y="1413645"/>
            <a:ext cx="5777484" cy="215444"/>
          </a:xfrm>
          <a:prstGeom prst="rect">
            <a:avLst/>
          </a:prstGeom>
          <a:solidFill>
            <a:schemeClr val="bg1"/>
          </a:solidFill>
        </p:spPr>
        <p:txBody>
          <a:bodyPr wrap="square">
            <a:spAutoFit/>
          </a:bodyPr>
          <a:lstStyle/>
          <a:p>
            <a:r>
              <a:rPr lang="en-US" altLang="ja-JP" sz="800" b="1" dirty="0" err="1">
                <a:latin typeface="+mn-ea"/>
              </a:rPr>
              <a:t>Exertherm</a:t>
            </a:r>
            <a:r>
              <a:rPr lang="en-US" altLang="ja-JP" sz="800" b="1" dirty="0">
                <a:latin typeface="+mn-ea"/>
              </a:rPr>
              <a:t> MMS</a:t>
            </a:r>
            <a:r>
              <a:rPr lang="ja-JP" altLang="en-US" sz="800" b="1" dirty="0">
                <a:latin typeface="+mn-ea"/>
              </a:rPr>
              <a:t>温度モニタリングソリューションの完全なキットには、以下のコンポーネントが含まれています：</a:t>
            </a:r>
          </a:p>
        </p:txBody>
      </p:sp>
      <p:grpSp>
        <p:nvGrpSpPr>
          <p:cNvPr id="18" name="群組 17">
            <a:extLst>
              <a:ext uri="{FF2B5EF4-FFF2-40B4-BE49-F238E27FC236}">
                <a16:creationId xmlns:a16="http://schemas.microsoft.com/office/drawing/2014/main" id="{45AF0AC1-86E9-950F-3A1A-3A7C41995D61}"/>
              </a:ext>
            </a:extLst>
          </p:cNvPr>
          <p:cNvGrpSpPr/>
          <p:nvPr/>
        </p:nvGrpSpPr>
        <p:grpSpPr>
          <a:xfrm>
            <a:off x="1357738" y="2003751"/>
            <a:ext cx="1664208" cy="253916"/>
            <a:chOff x="1284732" y="2182552"/>
            <a:chExt cx="1664208" cy="253916"/>
          </a:xfrm>
        </p:grpSpPr>
        <p:grpSp>
          <p:nvGrpSpPr>
            <p:cNvPr id="38" name="群組 37">
              <a:extLst>
                <a:ext uri="{FF2B5EF4-FFF2-40B4-BE49-F238E27FC236}">
                  <a16:creationId xmlns:a16="http://schemas.microsoft.com/office/drawing/2014/main" id="{DF84C671-D963-DF04-0971-CBC1A6A2A8CA}"/>
                </a:ext>
              </a:extLst>
            </p:cNvPr>
            <p:cNvGrpSpPr/>
            <p:nvPr/>
          </p:nvGrpSpPr>
          <p:grpSpPr>
            <a:xfrm>
              <a:off x="1332230" y="2225248"/>
              <a:ext cx="1428750" cy="161735"/>
              <a:chOff x="1332230" y="2225248"/>
              <a:chExt cx="1428750" cy="161735"/>
            </a:xfrm>
          </p:grpSpPr>
          <p:sp>
            <p:nvSpPr>
              <p:cNvPr id="40" name="矩形 39">
                <a:extLst>
                  <a:ext uri="{FF2B5EF4-FFF2-40B4-BE49-F238E27FC236}">
                    <a16:creationId xmlns:a16="http://schemas.microsoft.com/office/drawing/2014/main" id="{92C271E9-F1B9-FC15-C39A-72C0327769F2}"/>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圓角 40">
                <a:extLst>
                  <a:ext uri="{FF2B5EF4-FFF2-40B4-BE49-F238E27FC236}">
                    <a16:creationId xmlns:a16="http://schemas.microsoft.com/office/drawing/2014/main" id="{60F44636-E58A-A068-3CFA-D362EC091388}"/>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9" name="文字方塊 38">
              <a:extLst>
                <a:ext uri="{FF2B5EF4-FFF2-40B4-BE49-F238E27FC236}">
                  <a16:creationId xmlns:a16="http://schemas.microsoft.com/office/drawing/2014/main" id="{9C98E3A8-6A1D-B4FA-F948-D4CB7D784898}"/>
                </a:ext>
              </a:extLst>
            </p:cNvPr>
            <p:cNvSpPr txBox="1"/>
            <p:nvPr/>
          </p:nvSpPr>
          <p:spPr>
            <a:xfrm>
              <a:off x="1284732" y="2182552"/>
              <a:ext cx="1664208" cy="253916"/>
            </a:xfrm>
            <a:prstGeom prst="rect">
              <a:avLst/>
            </a:prstGeom>
            <a:noFill/>
          </p:spPr>
          <p:txBody>
            <a:bodyPr wrap="square">
              <a:spAutoFit/>
            </a:bodyPr>
            <a:lstStyle/>
            <a:p>
              <a:r>
                <a:rPr lang="ja-JP" altLang="en-US" sz="1050" b="1" dirty="0">
                  <a:latin typeface="+mn-ea"/>
                </a:rPr>
                <a:t>データカード（</a:t>
              </a:r>
              <a:r>
                <a:rPr lang="en-US" altLang="ja-JP" sz="1050" b="1" dirty="0">
                  <a:latin typeface="+mn-ea"/>
                </a:rPr>
                <a:t>MMD</a:t>
              </a:r>
              <a:r>
                <a:rPr lang="ja-JP" altLang="en-US" sz="1050" b="1" dirty="0">
                  <a:latin typeface="+mn-ea"/>
                </a:rPr>
                <a:t>） </a:t>
              </a:r>
              <a:endParaRPr lang="zh-TW" altLang="en-US" sz="1050" b="1" dirty="0">
                <a:latin typeface="+mn-ea"/>
              </a:endParaRPr>
            </a:p>
          </p:txBody>
        </p:sp>
      </p:grpSp>
      <p:sp>
        <p:nvSpPr>
          <p:cNvPr id="19" name="文字方塊 18">
            <a:extLst>
              <a:ext uri="{FF2B5EF4-FFF2-40B4-BE49-F238E27FC236}">
                <a16:creationId xmlns:a16="http://schemas.microsoft.com/office/drawing/2014/main" id="{B757AFE6-DB5B-C432-EE50-F1DB79068B7F}"/>
              </a:ext>
            </a:extLst>
          </p:cNvPr>
          <p:cNvSpPr txBox="1"/>
          <p:nvPr/>
        </p:nvSpPr>
        <p:spPr>
          <a:xfrm>
            <a:off x="915143" y="2262705"/>
            <a:ext cx="2580894" cy="1938992"/>
          </a:xfrm>
          <a:prstGeom prst="rect">
            <a:avLst/>
          </a:prstGeom>
          <a:solidFill>
            <a:schemeClr val="bg1"/>
          </a:solidFill>
        </p:spPr>
        <p:txBody>
          <a:bodyPr wrap="square">
            <a:spAutoFit/>
          </a:bodyPr>
          <a:lstStyle/>
          <a:p>
            <a:pPr algn="l"/>
            <a:r>
              <a:rPr lang="ja-JP" altLang="en-US" sz="800" b="1" dirty="0">
                <a:solidFill>
                  <a:srgbClr val="374151"/>
                </a:solidFill>
                <a:latin typeface="+mn-ea"/>
              </a:rPr>
              <a:t>熱</a:t>
            </a:r>
            <a:r>
              <a:rPr lang="ja-JP" altLang="en-US" sz="800" b="1" i="0" dirty="0">
                <a:solidFill>
                  <a:srgbClr val="374151"/>
                </a:solidFill>
                <a:effectLst/>
                <a:latin typeface="+mn-ea"/>
              </a:rPr>
              <a:t>センサー（</a:t>
            </a:r>
            <a:r>
              <a:rPr lang="en-US" altLang="ja-JP" sz="800" b="1" i="0" dirty="0">
                <a:solidFill>
                  <a:srgbClr val="374151"/>
                </a:solidFill>
                <a:effectLst/>
                <a:latin typeface="+mn-ea"/>
              </a:rPr>
              <a:t>MSL</a:t>
            </a:r>
            <a:r>
              <a:rPr lang="ja-JP" altLang="en-US" sz="800" b="1" i="0" dirty="0">
                <a:solidFill>
                  <a:srgbClr val="374151"/>
                </a:solidFill>
                <a:effectLst/>
                <a:latin typeface="+mn-ea"/>
              </a:rPr>
              <a:t>）から収集されたデータは、</a:t>
            </a:r>
            <a:r>
              <a:rPr lang="en-US" altLang="ja-JP" sz="800" b="1" i="0" dirty="0">
                <a:solidFill>
                  <a:srgbClr val="374151"/>
                </a:solidFill>
                <a:effectLst/>
                <a:latin typeface="+mn-ea"/>
              </a:rPr>
              <a:t>DIN</a:t>
            </a:r>
            <a:r>
              <a:rPr lang="ja-JP" altLang="en-US" sz="800" b="1" i="0" dirty="0">
                <a:solidFill>
                  <a:srgbClr val="374151"/>
                </a:solidFill>
                <a:effectLst/>
                <a:latin typeface="+mn-ea"/>
              </a:rPr>
              <a:t>レールに取り付けられたデータカード（</a:t>
            </a:r>
            <a:r>
              <a:rPr lang="en-US" altLang="ja-JP" sz="800" b="1" i="0" dirty="0">
                <a:solidFill>
                  <a:srgbClr val="374151"/>
                </a:solidFill>
                <a:effectLst/>
                <a:latin typeface="+mn-ea"/>
              </a:rPr>
              <a:t>MMD</a:t>
            </a:r>
            <a:r>
              <a:rPr lang="ja-JP" altLang="en-US" sz="800" b="1" i="0" dirty="0">
                <a:solidFill>
                  <a:srgbClr val="374151"/>
                </a:solidFill>
                <a:effectLst/>
                <a:latin typeface="+mn-ea"/>
              </a:rPr>
              <a:t>）に収集され、</a:t>
            </a:r>
            <a:r>
              <a:rPr lang="en-US" altLang="ja-JP" sz="800" b="1" i="0" dirty="0">
                <a:solidFill>
                  <a:srgbClr val="374151"/>
                </a:solidFill>
                <a:effectLst/>
                <a:latin typeface="+mn-ea"/>
              </a:rPr>
              <a:t>Modbus</a:t>
            </a:r>
            <a:r>
              <a:rPr lang="ja-JP" altLang="en-US" sz="800" b="1" i="0" dirty="0">
                <a:solidFill>
                  <a:srgbClr val="374151"/>
                </a:solidFill>
                <a:effectLst/>
                <a:latin typeface="+mn-ea"/>
              </a:rPr>
              <a:t>プロトコルに変換されて通信転送されます。また、データカードに取り付けられた</a:t>
            </a:r>
            <a:r>
              <a:rPr lang="en-US" altLang="ja-JP" sz="800" b="1" i="0" dirty="0">
                <a:solidFill>
                  <a:srgbClr val="374151"/>
                </a:solidFill>
                <a:effectLst/>
                <a:latin typeface="+mn-ea"/>
              </a:rPr>
              <a:t>LED</a:t>
            </a:r>
            <a:r>
              <a:rPr lang="ja-JP" altLang="en-US" sz="800" b="1" i="0" dirty="0">
                <a:solidFill>
                  <a:srgbClr val="374151"/>
                </a:solidFill>
                <a:effectLst/>
                <a:latin typeface="+mn-ea"/>
              </a:rPr>
              <a:t>ユニット（</a:t>
            </a:r>
            <a:r>
              <a:rPr lang="en-US" altLang="ja-JP" sz="800" b="1" i="0" dirty="0">
                <a:solidFill>
                  <a:srgbClr val="374151"/>
                </a:solidFill>
                <a:effectLst/>
                <a:latin typeface="+mn-ea"/>
              </a:rPr>
              <a:t>MLU</a:t>
            </a:r>
            <a:r>
              <a:rPr lang="ja-JP" altLang="en-US" sz="800" b="1" i="0" dirty="0">
                <a:solidFill>
                  <a:srgbClr val="374151"/>
                </a:solidFill>
                <a:effectLst/>
                <a:latin typeface="+mn-ea"/>
              </a:rPr>
              <a:t>）を使用して現場のアラーム状態を表示することもできます。</a:t>
            </a:r>
            <a:r>
              <a:rPr lang="en-US" altLang="ja-JP" sz="800" b="1" i="0" dirty="0">
                <a:solidFill>
                  <a:srgbClr val="374151"/>
                </a:solidFill>
                <a:effectLst/>
                <a:latin typeface="+mn-ea"/>
              </a:rPr>
              <a:t>MMD</a:t>
            </a:r>
            <a:r>
              <a:rPr lang="ja-JP" altLang="en-US" sz="800" b="1" i="0" dirty="0">
                <a:solidFill>
                  <a:srgbClr val="374151"/>
                </a:solidFill>
                <a:effectLst/>
                <a:latin typeface="+mn-ea"/>
              </a:rPr>
              <a:t>は出荷時のデフォルトのアラーム値とデバイスの通信アドレス設定で事前プログラムされていますが、お客様は自身の要求に基づいて、</a:t>
            </a:r>
            <a:r>
              <a:rPr lang="en-US" altLang="ja-JP" sz="800" b="1" i="0" dirty="0">
                <a:solidFill>
                  <a:srgbClr val="374151"/>
                </a:solidFill>
                <a:effectLst/>
                <a:latin typeface="+mn-ea"/>
              </a:rPr>
              <a:t>DIP</a:t>
            </a:r>
            <a:r>
              <a:rPr lang="ja-JP" altLang="en-US" sz="800" b="1" i="0" dirty="0">
                <a:solidFill>
                  <a:srgbClr val="374151"/>
                </a:solidFill>
                <a:effectLst/>
                <a:latin typeface="+mn-ea"/>
              </a:rPr>
              <a:t>スイッチを使用して調整設定を行うこともできます。また、監視システムに簡単かつ迅速に接続することができ、遠隔アラームの実現だけでなく、生データをお客様のホストシステム（例：</a:t>
            </a:r>
            <a:r>
              <a:rPr lang="en-US" altLang="ja-JP" sz="800" b="1" i="0" dirty="0">
                <a:solidFill>
                  <a:srgbClr val="374151"/>
                </a:solidFill>
                <a:effectLst/>
                <a:latin typeface="+mn-ea"/>
              </a:rPr>
              <a:t>CLOUD</a:t>
            </a:r>
            <a:r>
              <a:rPr lang="ja-JP" altLang="en-US" sz="800" b="1" i="0" dirty="0">
                <a:solidFill>
                  <a:srgbClr val="374151"/>
                </a:solidFill>
                <a:effectLst/>
                <a:latin typeface="+mn-ea"/>
              </a:rPr>
              <a:t>、</a:t>
            </a:r>
            <a:r>
              <a:rPr lang="en-US" altLang="ja-JP" sz="800" b="1" i="0" dirty="0">
                <a:solidFill>
                  <a:srgbClr val="374151"/>
                </a:solidFill>
                <a:effectLst/>
                <a:latin typeface="+mn-ea"/>
              </a:rPr>
              <a:t>SCADA</a:t>
            </a:r>
            <a:r>
              <a:rPr lang="ja-JP" altLang="en-US" sz="800" b="1" i="0" dirty="0">
                <a:solidFill>
                  <a:srgbClr val="374151"/>
                </a:solidFill>
                <a:effectLst/>
                <a:latin typeface="+mn-ea"/>
              </a:rPr>
              <a:t>）に送信してデータの保存、トレンド分析、メンテナンス計画の策定などに利用することができます。</a:t>
            </a:r>
            <a:endParaRPr lang="en-US" altLang="ja-JP" sz="800" b="1" i="0" dirty="0">
              <a:solidFill>
                <a:srgbClr val="374151"/>
              </a:solidFill>
              <a:effectLst/>
              <a:latin typeface="+mn-ea"/>
            </a:endParaRPr>
          </a:p>
        </p:txBody>
      </p:sp>
      <p:grpSp>
        <p:nvGrpSpPr>
          <p:cNvPr id="20" name="群組 19">
            <a:extLst>
              <a:ext uri="{FF2B5EF4-FFF2-40B4-BE49-F238E27FC236}">
                <a16:creationId xmlns:a16="http://schemas.microsoft.com/office/drawing/2014/main" id="{B6AC3663-4A7C-3226-473C-EEB8B469D8F7}"/>
              </a:ext>
            </a:extLst>
          </p:cNvPr>
          <p:cNvGrpSpPr/>
          <p:nvPr/>
        </p:nvGrpSpPr>
        <p:grpSpPr>
          <a:xfrm>
            <a:off x="4212063" y="2003751"/>
            <a:ext cx="1550162" cy="253916"/>
            <a:chOff x="1284732" y="2182552"/>
            <a:chExt cx="1664208" cy="253916"/>
          </a:xfrm>
        </p:grpSpPr>
        <p:grpSp>
          <p:nvGrpSpPr>
            <p:cNvPr id="34" name="群組 33">
              <a:extLst>
                <a:ext uri="{FF2B5EF4-FFF2-40B4-BE49-F238E27FC236}">
                  <a16:creationId xmlns:a16="http://schemas.microsoft.com/office/drawing/2014/main" id="{F4963491-B12F-24FD-E07A-C5716DA160BD}"/>
                </a:ext>
              </a:extLst>
            </p:cNvPr>
            <p:cNvGrpSpPr/>
            <p:nvPr/>
          </p:nvGrpSpPr>
          <p:grpSpPr>
            <a:xfrm>
              <a:off x="1332230" y="2225248"/>
              <a:ext cx="1428750" cy="161735"/>
              <a:chOff x="1332230" y="2225248"/>
              <a:chExt cx="1428750" cy="161735"/>
            </a:xfrm>
          </p:grpSpPr>
          <p:sp>
            <p:nvSpPr>
              <p:cNvPr id="36" name="矩形 35">
                <a:extLst>
                  <a:ext uri="{FF2B5EF4-FFF2-40B4-BE49-F238E27FC236}">
                    <a16:creationId xmlns:a16="http://schemas.microsoft.com/office/drawing/2014/main" id="{8393B57A-2B92-0984-023F-FED6FCA19C65}"/>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7" name="矩形: 圓角 36">
                <a:extLst>
                  <a:ext uri="{FF2B5EF4-FFF2-40B4-BE49-F238E27FC236}">
                    <a16:creationId xmlns:a16="http://schemas.microsoft.com/office/drawing/2014/main" id="{D69D1BD9-15DD-ED70-05ED-BE0795FD118B}"/>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5" name="文字方塊 34">
              <a:extLst>
                <a:ext uri="{FF2B5EF4-FFF2-40B4-BE49-F238E27FC236}">
                  <a16:creationId xmlns:a16="http://schemas.microsoft.com/office/drawing/2014/main" id="{716A6836-58B9-39E4-D91E-A40A8A8C1197}"/>
                </a:ext>
              </a:extLst>
            </p:cNvPr>
            <p:cNvSpPr txBox="1"/>
            <p:nvPr/>
          </p:nvSpPr>
          <p:spPr>
            <a:xfrm>
              <a:off x="1284732" y="2182552"/>
              <a:ext cx="1664208" cy="253916"/>
            </a:xfrm>
            <a:prstGeom prst="rect">
              <a:avLst/>
            </a:prstGeom>
            <a:noFill/>
          </p:spPr>
          <p:txBody>
            <a:bodyPr wrap="square">
              <a:spAutoFit/>
            </a:bodyPr>
            <a:lstStyle/>
            <a:p>
              <a:r>
                <a:rPr lang="ja-JP" altLang="en-US" sz="1050" b="1" dirty="0">
                  <a:latin typeface="+mn-ea"/>
                </a:rPr>
                <a:t>熱センサー（</a:t>
              </a:r>
              <a:r>
                <a:rPr lang="en-US" altLang="ja-JP" sz="1050" b="1" dirty="0">
                  <a:latin typeface="+mn-ea"/>
                </a:rPr>
                <a:t>MSL</a:t>
              </a:r>
              <a:r>
                <a:rPr lang="ja-JP" altLang="en-US" sz="1050" b="1" dirty="0">
                  <a:latin typeface="+mn-ea"/>
                </a:rPr>
                <a:t>） </a:t>
              </a:r>
              <a:endParaRPr lang="zh-TW" altLang="en-US" sz="1050" b="1" dirty="0">
                <a:latin typeface="+mn-ea"/>
              </a:endParaRPr>
            </a:p>
          </p:txBody>
        </p:sp>
      </p:grpSp>
      <p:sp>
        <p:nvSpPr>
          <p:cNvPr id="21" name="文字方塊 20">
            <a:extLst>
              <a:ext uri="{FF2B5EF4-FFF2-40B4-BE49-F238E27FC236}">
                <a16:creationId xmlns:a16="http://schemas.microsoft.com/office/drawing/2014/main" id="{5D8CEAF5-0FF2-BCA2-81C3-9DED70C53D48}"/>
              </a:ext>
            </a:extLst>
          </p:cNvPr>
          <p:cNvSpPr txBox="1"/>
          <p:nvPr/>
        </p:nvSpPr>
        <p:spPr>
          <a:xfrm>
            <a:off x="3758927" y="2271430"/>
            <a:ext cx="2580894" cy="1077218"/>
          </a:xfrm>
          <a:prstGeom prst="rect">
            <a:avLst/>
          </a:prstGeom>
          <a:solidFill>
            <a:schemeClr val="bg1"/>
          </a:solidFill>
        </p:spPr>
        <p:txBody>
          <a:bodyPr wrap="square">
            <a:spAutoFit/>
          </a:bodyPr>
          <a:lstStyle/>
          <a:p>
            <a:pPr algn="l"/>
            <a:r>
              <a:rPr lang="ja-JP" altLang="en-US" sz="800" b="1" i="0" dirty="0">
                <a:solidFill>
                  <a:srgbClr val="374151"/>
                </a:solidFill>
                <a:effectLst/>
                <a:latin typeface="+mn-ea"/>
              </a:rPr>
              <a:t>事前にフェーズの</a:t>
            </a:r>
            <a:r>
              <a:rPr lang="en-US" altLang="ja-JP" sz="800" b="1" i="0" dirty="0">
                <a:solidFill>
                  <a:srgbClr val="374151"/>
                </a:solidFill>
                <a:effectLst/>
                <a:latin typeface="+mn-ea"/>
              </a:rPr>
              <a:t>IN/OUT</a:t>
            </a:r>
            <a:r>
              <a:rPr lang="ja-JP" altLang="en-US" sz="800" b="1" i="0" dirty="0">
                <a:solidFill>
                  <a:srgbClr val="374151"/>
                </a:solidFill>
                <a:effectLst/>
                <a:latin typeface="+mn-ea"/>
              </a:rPr>
              <a:t>をマーキングされた</a:t>
            </a:r>
            <a:r>
              <a:rPr lang="en-US" altLang="ja-JP" sz="800" b="1" i="0" dirty="0">
                <a:solidFill>
                  <a:srgbClr val="374151"/>
                </a:solidFill>
                <a:effectLst/>
                <a:latin typeface="+mn-ea"/>
              </a:rPr>
              <a:t>6</a:t>
            </a:r>
            <a:r>
              <a:rPr lang="ja-JP" altLang="en-US" sz="800" b="1" i="0" dirty="0">
                <a:solidFill>
                  <a:srgbClr val="374151"/>
                </a:solidFill>
                <a:effectLst/>
                <a:latin typeface="+mn-ea"/>
              </a:rPr>
              <a:t>つの熱感知モジュールを含み、オリジナルの耐高温ケーブルタイでユニット引き出し内の</a:t>
            </a:r>
            <a:r>
              <a:rPr lang="en-US" altLang="ja-JP" sz="800" b="1" i="0" dirty="0">
                <a:solidFill>
                  <a:srgbClr val="374151"/>
                </a:solidFill>
                <a:effectLst/>
                <a:latin typeface="+mn-ea"/>
              </a:rPr>
              <a:t>IN/OUT</a:t>
            </a:r>
            <a:r>
              <a:rPr lang="ja-JP" altLang="en-US" sz="800" b="1" i="0" dirty="0">
                <a:solidFill>
                  <a:srgbClr val="374151"/>
                </a:solidFill>
                <a:effectLst/>
                <a:latin typeface="+mn-ea"/>
              </a:rPr>
              <a:t>ケーブル端子周りの位置に固定します。</a:t>
            </a:r>
            <a:r>
              <a:rPr lang="en-US" altLang="ja-JP" sz="800" b="1" i="0" dirty="0">
                <a:solidFill>
                  <a:srgbClr val="374151"/>
                </a:solidFill>
                <a:effectLst/>
                <a:latin typeface="+mn-ea"/>
              </a:rPr>
              <a:t>MSL</a:t>
            </a:r>
            <a:r>
              <a:rPr lang="ja-JP" altLang="en-US" sz="800" b="1" i="0" dirty="0">
                <a:solidFill>
                  <a:srgbClr val="374151"/>
                </a:solidFill>
                <a:effectLst/>
                <a:latin typeface="+mn-ea"/>
              </a:rPr>
              <a:t>の一端は</a:t>
            </a:r>
            <a:r>
              <a:rPr lang="en-US" altLang="ja-JP" sz="800" b="1" i="0" dirty="0">
                <a:solidFill>
                  <a:srgbClr val="374151"/>
                </a:solidFill>
                <a:effectLst/>
                <a:latin typeface="+mn-ea"/>
              </a:rPr>
              <a:t>MMD</a:t>
            </a:r>
            <a:r>
              <a:rPr lang="ja-JP" altLang="en-US" sz="800" b="1" i="0" dirty="0">
                <a:solidFill>
                  <a:srgbClr val="374151"/>
                </a:solidFill>
                <a:effectLst/>
                <a:latin typeface="+mn-ea"/>
              </a:rPr>
              <a:t>に接続されます。 </a:t>
            </a:r>
            <a:r>
              <a:rPr lang="en-US" altLang="ja-JP" sz="800" b="1" i="0" dirty="0">
                <a:solidFill>
                  <a:srgbClr val="374151"/>
                </a:solidFill>
                <a:effectLst/>
                <a:latin typeface="+mn-ea"/>
              </a:rPr>
              <a:t>MSL</a:t>
            </a:r>
            <a:r>
              <a:rPr lang="ja-JP" altLang="en-US" sz="800" b="1" i="0" dirty="0">
                <a:solidFill>
                  <a:srgbClr val="374151"/>
                </a:solidFill>
                <a:effectLst/>
                <a:latin typeface="+mn-ea"/>
              </a:rPr>
              <a:t>には</a:t>
            </a:r>
            <a:r>
              <a:rPr lang="en-US" altLang="ja-JP" sz="800" b="1" i="0" dirty="0">
                <a:solidFill>
                  <a:srgbClr val="374151"/>
                </a:solidFill>
                <a:effectLst/>
                <a:latin typeface="+mn-ea"/>
              </a:rPr>
              <a:t>30cm</a:t>
            </a:r>
            <a:r>
              <a:rPr lang="ja-JP" altLang="en-US" sz="800" b="1" i="0" dirty="0">
                <a:solidFill>
                  <a:srgbClr val="374151"/>
                </a:solidFill>
                <a:effectLst/>
                <a:latin typeface="+mn-ea"/>
              </a:rPr>
              <a:t>、</a:t>
            </a:r>
            <a:r>
              <a:rPr lang="en-US" altLang="ja-JP" sz="800" b="1" i="0" dirty="0">
                <a:solidFill>
                  <a:srgbClr val="374151"/>
                </a:solidFill>
                <a:effectLst/>
                <a:latin typeface="+mn-ea"/>
              </a:rPr>
              <a:t>60cm</a:t>
            </a:r>
            <a:r>
              <a:rPr lang="ja-JP" altLang="en-US" sz="800" b="1" i="0" dirty="0">
                <a:solidFill>
                  <a:srgbClr val="374151"/>
                </a:solidFill>
                <a:effectLst/>
                <a:latin typeface="+mn-ea"/>
              </a:rPr>
              <a:t>、</a:t>
            </a:r>
            <a:r>
              <a:rPr lang="en-US" altLang="ja-JP" sz="800" b="1" i="0" dirty="0">
                <a:solidFill>
                  <a:srgbClr val="374151"/>
                </a:solidFill>
                <a:effectLst/>
                <a:latin typeface="+mn-ea"/>
              </a:rPr>
              <a:t>100cm</a:t>
            </a:r>
            <a:r>
              <a:rPr lang="ja-JP" altLang="en-US" sz="800" b="1" i="0" dirty="0">
                <a:solidFill>
                  <a:srgbClr val="374151"/>
                </a:solidFill>
                <a:effectLst/>
                <a:latin typeface="+mn-ea"/>
              </a:rPr>
              <a:t>、</a:t>
            </a:r>
            <a:r>
              <a:rPr lang="en-US" altLang="ja-JP" sz="800" b="1" i="0" dirty="0">
                <a:solidFill>
                  <a:srgbClr val="374151"/>
                </a:solidFill>
                <a:effectLst/>
                <a:latin typeface="+mn-ea"/>
              </a:rPr>
              <a:t>170cm</a:t>
            </a:r>
            <a:r>
              <a:rPr lang="ja-JP" altLang="en-US" sz="800" b="1" i="0" dirty="0">
                <a:solidFill>
                  <a:srgbClr val="374151"/>
                </a:solidFill>
                <a:effectLst/>
                <a:latin typeface="+mn-ea"/>
              </a:rPr>
              <a:t>の長さの選択肢があります。</a:t>
            </a:r>
            <a:endParaRPr lang="en-US" altLang="ja-JP" sz="800" b="1" i="0" dirty="0">
              <a:solidFill>
                <a:srgbClr val="374151"/>
              </a:solidFill>
              <a:effectLst/>
              <a:latin typeface="+mn-ea"/>
            </a:endParaRPr>
          </a:p>
          <a:p>
            <a:pPr algn="l"/>
            <a:endParaRPr lang="ja-JP" altLang="en-US" sz="800" b="1" i="0" dirty="0">
              <a:solidFill>
                <a:srgbClr val="374151"/>
              </a:solidFill>
              <a:effectLst/>
              <a:latin typeface="+mn-ea"/>
            </a:endParaRPr>
          </a:p>
          <a:p>
            <a:pPr algn="l"/>
            <a:endParaRPr lang="en-US" altLang="ja-JP" sz="800" b="1" i="0" dirty="0">
              <a:solidFill>
                <a:srgbClr val="374151"/>
              </a:solidFill>
              <a:effectLst/>
              <a:latin typeface="+mn-ea"/>
            </a:endParaRPr>
          </a:p>
        </p:txBody>
      </p:sp>
      <p:grpSp>
        <p:nvGrpSpPr>
          <p:cNvPr id="22" name="群組 21">
            <a:extLst>
              <a:ext uri="{FF2B5EF4-FFF2-40B4-BE49-F238E27FC236}">
                <a16:creationId xmlns:a16="http://schemas.microsoft.com/office/drawing/2014/main" id="{6C5980C9-8D81-008F-DC9F-6B70E005F105}"/>
              </a:ext>
            </a:extLst>
          </p:cNvPr>
          <p:cNvGrpSpPr/>
          <p:nvPr/>
        </p:nvGrpSpPr>
        <p:grpSpPr>
          <a:xfrm>
            <a:off x="1345019" y="4765186"/>
            <a:ext cx="2136140" cy="253916"/>
            <a:chOff x="1292860" y="4719404"/>
            <a:chExt cx="2136140" cy="253916"/>
          </a:xfrm>
        </p:grpSpPr>
        <p:grpSp>
          <p:nvGrpSpPr>
            <p:cNvPr id="30" name="群組 29">
              <a:extLst>
                <a:ext uri="{FF2B5EF4-FFF2-40B4-BE49-F238E27FC236}">
                  <a16:creationId xmlns:a16="http://schemas.microsoft.com/office/drawing/2014/main" id="{7217F72A-6A91-912B-5D74-ADE35E82C072}"/>
                </a:ext>
              </a:extLst>
            </p:cNvPr>
            <p:cNvGrpSpPr/>
            <p:nvPr/>
          </p:nvGrpSpPr>
          <p:grpSpPr>
            <a:xfrm>
              <a:off x="1357750" y="4762100"/>
              <a:ext cx="1951897" cy="161735"/>
              <a:chOff x="1332230" y="2225248"/>
              <a:chExt cx="1428750" cy="161735"/>
            </a:xfrm>
          </p:grpSpPr>
          <p:sp>
            <p:nvSpPr>
              <p:cNvPr id="32" name="矩形 31">
                <a:extLst>
                  <a:ext uri="{FF2B5EF4-FFF2-40B4-BE49-F238E27FC236}">
                    <a16:creationId xmlns:a16="http://schemas.microsoft.com/office/drawing/2014/main" id="{F8BD1EE3-6A32-C1FD-3212-3362235D81AA}"/>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3" name="矩形: 圓角 32">
                <a:extLst>
                  <a:ext uri="{FF2B5EF4-FFF2-40B4-BE49-F238E27FC236}">
                    <a16:creationId xmlns:a16="http://schemas.microsoft.com/office/drawing/2014/main" id="{CB2391D1-0F8D-C0E8-2144-FFC352153E64}"/>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1" name="文字方塊 30">
              <a:extLst>
                <a:ext uri="{FF2B5EF4-FFF2-40B4-BE49-F238E27FC236}">
                  <a16:creationId xmlns:a16="http://schemas.microsoft.com/office/drawing/2014/main" id="{D4D6BC4A-A5BD-76D7-E87A-C23A0C3ED5CD}"/>
                </a:ext>
              </a:extLst>
            </p:cNvPr>
            <p:cNvSpPr txBox="1"/>
            <p:nvPr/>
          </p:nvSpPr>
          <p:spPr>
            <a:xfrm>
              <a:off x="1292860" y="4719404"/>
              <a:ext cx="2136140" cy="253916"/>
            </a:xfrm>
            <a:prstGeom prst="rect">
              <a:avLst/>
            </a:prstGeom>
            <a:noFill/>
          </p:spPr>
          <p:txBody>
            <a:bodyPr wrap="square">
              <a:spAutoFit/>
            </a:bodyPr>
            <a:lstStyle/>
            <a:p>
              <a:r>
                <a:rPr lang="en-US" altLang="ja-JP" sz="1050" b="1" dirty="0">
                  <a:latin typeface="+mn-ea"/>
                </a:rPr>
                <a:t>LED</a:t>
              </a:r>
              <a:r>
                <a:rPr lang="ja-JP" altLang="en-US" sz="1050" b="1" dirty="0">
                  <a:latin typeface="+mn-ea"/>
                </a:rPr>
                <a:t>ステータスランプ（</a:t>
              </a:r>
              <a:r>
                <a:rPr lang="en-US" altLang="ja-JP" sz="1050" b="1" dirty="0">
                  <a:latin typeface="+mn-ea"/>
                </a:rPr>
                <a:t>MLU</a:t>
              </a:r>
              <a:r>
                <a:rPr lang="ja-JP" altLang="en-US" sz="1050" b="1" dirty="0">
                  <a:latin typeface="+mn-ea"/>
                </a:rPr>
                <a:t>）</a:t>
              </a:r>
              <a:endParaRPr lang="zh-TW" altLang="en-US" sz="1050" b="1" dirty="0">
                <a:latin typeface="+mn-ea"/>
              </a:endParaRPr>
            </a:p>
          </p:txBody>
        </p:sp>
      </p:grpSp>
      <p:sp>
        <p:nvSpPr>
          <p:cNvPr id="23" name="文字方塊 22">
            <a:extLst>
              <a:ext uri="{FF2B5EF4-FFF2-40B4-BE49-F238E27FC236}">
                <a16:creationId xmlns:a16="http://schemas.microsoft.com/office/drawing/2014/main" id="{0752A7E7-E4A6-AC8D-18AD-486FABCC15CA}"/>
              </a:ext>
            </a:extLst>
          </p:cNvPr>
          <p:cNvSpPr txBox="1"/>
          <p:nvPr/>
        </p:nvSpPr>
        <p:spPr>
          <a:xfrm>
            <a:off x="926319" y="5055004"/>
            <a:ext cx="2580894" cy="584775"/>
          </a:xfrm>
          <a:prstGeom prst="rect">
            <a:avLst/>
          </a:prstGeom>
          <a:solidFill>
            <a:schemeClr val="bg1"/>
          </a:solidFill>
        </p:spPr>
        <p:txBody>
          <a:bodyPr wrap="square">
            <a:spAutoFit/>
          </a:bodyPr>
          <a:lstStyle/>
          <a:p>
            <a:pPr algn="l"/>
            <a:r>
              <a:rPr lang="en-US" altLang="ja-JP" sz="800" b="1" i="0" dirty="0">
                <a:solidFill>
                  <a:srgbClr val="374151"/>
                </a:solidFill>
                <a:effectLst/>
                <a:latin typeface="+mn-ea"/>
              </a:rPr>
              <a:t>MLU</a:t>
            </a:r>
            <a:r>
              <a:rPr lang="ja-JP" altLang="en-US" sz="800" b="1" i="0" dirty="0">
                <a:solidFill>
                  <a:srgbClr val="374151"/>
                </a:solidFill>
                <a:effectLst/>
                <a:latin typeface="+mn-ea"/>
              </a:rPr>
              <a:t>はユニット引き出しの前面（配電盤の表面位置）に取り付けられ、</a:t>
            </a:r>
            <a:r>
              <a:rPr lang="en-US" altLang="ja-JP" sz="800" b="1" i="0" dirty="0">
                <a:solidFill>
                  <a:srgbClr val="374151"/>
                </a:solidFill>
                <a:effectLst/>
                <a:latin typeface="+mn-ea"/>
              </a:rPr>
              <a:t>MMS</a:t>
            </a:r>
            <a:r>
              <a:rPr lang="ja-JP" altLang="en-US" sz="800" b="1" i="0" dirty="0">
                <a:solidFill>
                  <a:srgbClr val="374151"/>
                </a:solidFill>
                <a:effectLst/>
                <a:latin typeface="+mn-ea"/>
              </a:rPr>
              <a:t>全体の監視状態（正常、アラーム、故障）を表示するために使用されます。</a:t>
            </a:r>
          </a:p>
          <a:p>
            <a:pPr algn="l"/>
            <a:endParaRPr lang="en-US" altLang="ja-JP" sz="800" b="1" i="0" dirty="0">
              <a:solidFill>
                <a:srgbClr val="374151"/>
              </a:solidFill>
              <a:effectLst/>
              <a:latin typeface="+mn-ea"/>
            </a:endParaRPr>
          </a:p>
        </p:txBody>
      </p:sp>
      <p:grpSp>
        <p:nvGrpSpPr>
          <p:cNvPr id="24" name="群組 23">
            <a:extLst>
              <a:ext uri="{FF2B5EF4-FFF2-40B4-BE49-F238E27FC236}">
                <a16:creationId xmlns:a16="http://schemas.microsoft.com/office/drawing/2014/main" id="{6FE40730-3D9B-6CF8-57D7-2AA470355EB7}"/>
              </a:ext>
            </a:extLst>
          </p:cNvPr>
          <p:cNvGrpSpPr/>
          <p:nvPr/>
        </p:nvGrpSpPr>
        <p:grpSpPr>
          <a:xfrm>
            <a:off x="4203707" y="4777032"/>
            <a:ext cx="2017014" cy="253916"/>
            <a:chOff x="1292860" y="4719404"/>
            <a:chExt cx="2136140" cy="253916"/>
          </a:xfrm>
        </p:grpSpPr>
        <p:grpSp>
          <p:nvGrpSpPr>
            <p:cNvPr id="26" name="群組 25">
              <a:extLst>
                <a:ext uri="{FF2B5EF4-FFF2-40B4-BE49-F238E27FC236}">
                  <a16:creationId xmlns:a16="http://schemas.microsoft.com/office/drawing/2014/main" id="{60BFC2A3-4959-1968-4BF0-9D7A8D2AB831}"/>
                </a:ext>
              </a:extLst>
            </p:cNvPr>
            <p:cNvGrpSpPr/>
            <p:nvPr/>
          </p:nvGrpSpPr>
          <p:grpSpPr>
            <a:xfrm>
              <a:off x="1357750" y="4762100"/>
              <a:ext cx="1951897" cy="161735"/>
              <a:chOff x="1332230" y="2225248"/>
              <a:chExt cx="1428750" cy="161735"/>
            </a:xfrm>
          </p:grpSpPr>
          <p:sp>
            <p:nvSpPr>
              <p:cNvPr id="28" name="矩形 27">
                <a:extLst>
                  <a:ext uri="{FF2B5EF4-FFF2-40B4-BE49-F238E27FC236}">
                    <a16:creationId xmlns:a16="http://schemas.microsoft.com/office/drawing/2014/main" id="{09669B46-74CD-A912-B0AD-C1C46BD96C95}"/>
                  </a:ext>
                </a:extLst>
              </p:cNvPr>
              <p:cNvSpPr/>
              <p:nvPr/>
            </p:nvSpPr>
            <p:spPr>
              <a:xfrm>
                <a:off x="1338580" y="2225248"/>
                <a:ext cx="1422400" cy="161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矩形: 圓角 28">
                <a:extLst>
                  <a:ext uri="{FF2B5EF4-FFF2-40B4-BE49-F238E27FC236}">
                    <a16:creationId xmlns:a16="http://schemas.microsoft.com/office/drawing/2014/main" id="{3038934E-0D48-500F-323C-28677417D90F}"/>
                  </a:ext>
                </a:extLst>
              </p:cNvPr>
              <p:cNvSpPr/>
              <p:nvPr/>
            </p:nvSpPr>
            <p:spPr>
              <a:xfrm>
                <a:off x="1332230" y="2295435"/>
                <a:ext cx="1422400" cy="91548"/>
              </a:xfrm>
              <a:prstGeom prst="roundRect">
                <a:avLst/>
              </a:pr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7" name="文字方塊 26">
              <a:extLst>
                <a:ext uri="{FF2B5EF4-FFF2-40B4-BE49-F238E27FC236}">
                  <a16:creationId xmlns:a16="http://schemas.microsoft.com/office/drawing/2014/main" id="{90990F29-DC22-161D-D059-DA8407C5C458}"/>
                </a:ext>
              </a:extLst>
            </p:cNvPr>
            <p:cNvSpPr txBox="1"/>
            <p:nvPr/>
          </p:nvSpPr>
          <p:spPr>
            <a:xfrm>
              <a:off x="1292860" y="4719404"/>
              <a:ext cx="2136140" cy="253916"/>
            </a:xfrm>
            <a:prstGeom prst="rect">
              <a:avLst/>
            </a:prstGeom>
            <a:noFill/>
          </p:spPr>
          <p:txBody>
            <a:bodyPr wrap="square">
              <a:spAutoFit/>
            </a:bodyPr>
            <a:lstStyle/>
            <a:p>
              <a:r>
                <a:rPr lang="ja-JP" altLang="en-US" sz="1050" b="1" dirty="0">
                  <a:latin typeface="+mn-ea"/>
                </a:rPr>
                <a:t>データアグリゲータ（</a:t>
              </a:r>
              <a:r>
                <a:rPr lang="en-US" altLang="ja-JP" sz="1050" b="1" dirty="0">
                  <a:latin typeface="+mn-ea"/>
                </a:rPr>
                <a:t>MMA</a:t>
              </a:r>
              <a:r>
                <a:rPr lang="ja-JP" altLang="en-US" sz="1050" b="1" dirty="0">
                  <a:latin typeface="+mn-ea"/>
                </a:rPr>
                <a:t>）</a:t>
              </a:r>
              <a:endParaRPr lang="zh-TW" altLang="en-US" sz="1050" b="1" dirty="0">
                <a:latin typeface="+mn-ea"/>
              </a:endParaRPr>
            </a:p>
          </p:txBody>
        </p:sp>
      </p:grpSp>
      <p:sp>
        <p:nvSpPr>
          <p:cNvPr id="25" name="文字方塊 24">
            <a:extLst>
              <a:ext uri="{FF2B5EF4-FFF2-40B4-BE49-F238E27FC236}">
                <a16:creationId xmlns:a16="http://schemas.microsoft.com/office/drawing/2014/main" id="{D7283ED6-E9AF-AE9A-0815-1A26E8FD009C}"/>
              </a:ext>
            </a:extLst>
          </p:cNvPr>
          <p:cNvSpPr txBox="1"/>
          <p:nvPr/>
        </p:nvSpPr>
        <p:spPr>
          <a:xfrm>
            <a:off x="3755651" y="5015292"/>
            <a:ext cx="2580894" cy="584775"/>
          </a:xfrm>
          <a:prstGeom prst="rect">
            <a:avLst/>
          </a:prstGeom>
          <a:solidFill>
            <a:schemeClr val="bg1"/>
          </a:solidFill>
        </p:spPr>
        <p:txBody>
          <a:bodyPr wrap="square">
            <a:spAutoFit/>
          </a:bodyPr>
          <a:lstStyle/>
          <a:p>
            <a:pPr algn="l"/>
            <a:r>
              <a:rPr lang="en-US" altLang="ja-JP" sz="800" b="1" i="0" dirty="0">
                <a:solidFill>
                  <a:srgbClr val="374151"/>
                </a:solidFill>
                <a:effectLst/>
                <a:latin typeface="+mn-ea"/>
              </a:rPr>
              <a:t>MMA</a:t>
            </a:r>
            <a:r>
              <a:rPr lang="ja-JP" altLang="en-US" sz="800" b="1" i="0" dirty="0">
                <a:solidFill>
                  <a:srgbClr val="374151"/>
                </a:solidFill>
                <a:effectLst/>
                <a:latin typeface="+mn-ea"/>
              </a:rPr>
              <a:t>はすべての</a:t>
            </a:r>
            <a:r>
              <a:rPr lang="en-US" altLang="ja-JP" sz="800" b="1" i="0" dirty="0">
                <a:solidFill>
                  <a:srgbClr val="374151"/>
                </a:solidFill>
                <a:effectLst/>
                <a:latin typeface="+mn-ea"/>
              </a:rPr>
              <a:t>MMD</a:t>
            </a:r>
            <a:r>
              <a:rPr lang="ja-JP" altLang="en-US" sz="800" b="1" i="0" dirty="0">
                <a:solidFill>
                  <a:srgbClr val="374151"/>
                </a:solidFill>
                <a:effectLst/>
                <a:latin typeface="+mn-ea"/>
              </a:rPr>
              <a:t>のデータ収集ゲートウェイとして使用されます。</a:t>
            </a:r>
            <a:r>
              <a:rPr lang="en-US" altLang="ja-JP" sz="800" b="1" i="0" dirty="0">
                <a:solidFill>
                  <a:srgbClr val="374151"/>
                </a:solidFill>
                <a:effectLst/>
                <a:latin typeface="+mn-ea"/>
              </a:rPr>
              <a:t>MMA</a:t>
            </a:r>
            <a:r>
              <a:rPr lang="ja-JP" altLang="en-US" sz="800" b="1" i="0" dirty="0">
                <a:solidFill>
                  <a:srgbClr val="374151"/>
                </a:solidFill>
                <a:effectLst/>
                <a:latin typeface="+mn-ea"/>
              </a:rPr>
              <a:t>は最大</a:t>
            </a:r>
            <a:r>
              <a:rPr lang="en-US" altLang="ja-JP" sz="800" b="1" i="0" dirty="0">
                <a:solidFill>
                  <a:srgbClr val="374151"/>
                </a:solidFill>
                <a:effectLst/>
                <a:latin typeface="+mn-ea"/>
              </a:rPr>
              <a:t>31</a:t>
            </a:r>
            <a:r>
              <a:rPr lang="ja-JP" altLang="en-US" sz="800" b="1" i="0" dirty="0">
                <a:solidFill>
                  <a:srgbClr val="374151"/>
                </a:solidFill>
                <a:effectLst/>
                <a:latin typeface="+mn-ea"/>
              </a:rPr>
              <a:t>個の</a:t>
            </a:r>
            <a:r>
              <a:rPr lang="en-US" altLang="ja-JP" sz="800" b="1" i="0" dirty="0">
                <a:solidFill>
                  <a:srgbClr val="374151"/>
                </a:solidFill>
                <a:effectLst/>
                <a:latin typeface="+mn-ea"/>
              </a:rPr>
              <a:t>MMD</a:t>
            </a:r>
            <a:r>
              <a:rPr lang="ja-JP" altLang="en-US" sz="800" b="1" i="0" dirty="0">
                <a:solidFill>
                  <a:srgbClr val="374151"/>
                </a:solidFill>
                <a:effectLst/>
                <a:latin typeface="+mn-ea"/>
              </a:rPr>
              <a:t>を収集し、お客様の監視システムに接続できる</a:t>
            </a:r>
            <a:r>
              <a:rPr lang="en-US" altLang="ja-JP" sz="800" b="1" i="0" dirty="0">
                <a:solidFill>
                  <a:srgbClr val="374151"/>
                </a:solidFill>
                <a:effectLst/>
                <a:latin typeface="+mn-ea"/>
              </a:rPr>
              <a:t>Modbus</a:t>
            </a:r>
            <a:r>
              <a:rPr lang="ja-JP" altLang="en-US" sz="800" b="1" i="0" dirty="0">
                <a:solidFill>
                  <a:srgbClr val="374151"/>
                </a:solidFill>
                <a:effectLst/>
                <a:latin typeface="+mn-ea"/>
              </a:rPr>
              <a:t>ネットワークを形成します。</a:t>
            </a:r>
            <a:endParaRPr lang="en-US" altLang="ja-JP" sz="800" b="1" i="0" dirty="0">
              <a:solidFill>
                <a:srgbClr val="374151"/>
              </a:solidFill>
              <a:effectLst/>
              <a:latin typeface="+mn-ea"/>
            </a:endParaRPr>
          </a:p>
        </p:txBody>
      </p:sp>
      <p:sp>
        <p:nvSpPr>
          <p:cNvPr id="42" name="矩形 41">
            <a:extLst>
              <a:ext uri="{FF2B5EF4-FFF2-40B4-BE49-F238E27FC236}">
                <a16:creationId xmlns:a16="http://schemas.microsoft.com/office/drawing/2014/main" id="{64D37090-B245-DDFB-CB90-F72A95C84263}"/>
              </a:ext>
            </a:extLst>
          </p:cNvPr>
          <p:cNvSpPr/>
          <p:nvPr/>
        </p:nvSpPr>
        <p:spPr>
          <a:xfrm>
            <a:off x="266700" y="1232228"/>
            <a:ext cx="2136140" cy="80389"/>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277117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986B71B2-198C-7DBC-A506-C6B882EAE502}"/>
              </a:ext>
            </a:extLst>
          </p:cNvPr>
          <p:cNvPicPr>
            <a:picLocks noChangeAspect="1"/>
          </p:cNvPicPr>
          <p:nvPr/>
        </p:nvPicPr>
        <p:blipFill>
          <a:blip r:embed="rId2"/>
          <a:stretch>
            <a:fillRect/>
          </a:stretch>
        </p:blipFill>
        <p:spPr>
          <a:xfrm>
            <a:off x="0" y="4671625"/>
            <a:ext cx="6858000" cy="5234375"/>
          </a:xfrm>
          <a:prstGeom prst="rect">
            <a:avLst/>
          </a:prstGeom>
        </p:spPr>
      </p:pic>
      <p:pic>
        <p:nvPicPr>
          <p:cNvPr id="3" name="圖片 2">
            <a:extLst>
              <a:ext uri="{FF2B5EF4-FFF2-40B4-BE49-F238E27FC236}">
                <a16:creationId xmlns:a16="http://schemas.microsoft.com/office/drawing/2014/main" id="{C211CB84-939B-8278-753E-DC8A8BE79C8E}"/>
              </a:ext>
            </a:extLst>
          </p:cNvPr>
          <p:cNvPicPr>
            <a:picLocks noChangeAspect="1"/>
          </p:cNvPicPr>
          <p:nvPr/>
        </p:nvPicPr>
        <p:blipFill>
          <a:blip r:embed="rId3"/>
          <a:stretch>
            <a:fillRect/>
          </a:stretch>
        </p:blipFill>
        <p:spPr>
          <a:xfrm>
            <a:off x="0" y="0"/>
            <a:ext cx="6858000" cy="5241783"/>
          </a:xfrm>
          <a:prstGeom prst="rect">
            <a:avLst/>
          </a:prstGeom>
        </p:spPr>
      </p:pic>
      <p:sp>
        <p:nvSpPr>
          <p:cNvPr id="6" name="矩形 5">
            <a:extLst>
              <a:ext uri="{FF2B5EF4-FFF2-40B4-BE49-F238E27FC236}">
                <a16:creationId xmlns:a16="http://schemas.microsoft.com/office/drawing/2014/main" id="{D11CF1E0-234F-C291-F1E7-83CDA76CFD29}"/>
              </a:ext>
            </a:extLst>
          </p:cNvPr>
          <p:cNvSpPr/>
          <p:nvPr/>
        </p:nvSpPr>
        <p:spPr>
          <a:xfrm>
            <a:off x="0" y="5241783"/>
            <a:ext cx="6858000" cy="281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7" name="矩形 6">
            <a:extLst>
              <a:ext uri="{FF2B5EF4-FFF2-40B4-BE49-F238E27FC236}">
                <a16:creationId xmlns:a16="http://schemas.microsoft.com/office/drawing/2014/main" id="{D047C237-F015-3B49-19CE-534954A14A9B}"/>
              </a:ext>
            </a:extLst>
          </p:cNvPr>
          <p:cNvSpPr/>
          <p:nvPr/>
        </p:nvSpPr>
        <p:spPr>
          <a:xfrm>
            <a:off x="316992" y="1028374"/>
            <a:ext cx="1402080" cy="239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a:solidFill>
                  <a:schemeClr val="tx1"/>
                </a:solidFill>
              </a:rPr>
              <a:t>MMS </a:t>
            </a:r>
            <a:r>
              <a:rPr lang="ja-JP" altLang="en-US" sz="1200" b="1" dirty="0">
                <a:solidFill>
                  <a:schemeClr val="tx1"/>
                </a:solidFill>
              </a:rPr>
              <a:t>トポロジー</a:t>
            </a:r>
            <a:endParaRPr lang="zh-TW" altLang="en-US" sz="1200" b="1" dirty="0">
              <a:solidFill>
                <a:schemeClr val="tx1"/>
              </a:solidFill>
            </a:endParaRPr>
          </a:p>
        </p:txBody>
      </p:sp>
      <p:sp>
        <p:nvSpPr>
          <p:cNvPr id="8" name="文字方塊 7">
            <a:extLst>
              <a:ext uri="{FF2B5EF4-FFF2-40B4-BE49-F238E27FC236}">
                <a16:creationId xmlns:a16="http://schemas.microsoft.com/office/drawing/2014/main" id="{EEB89F51-0E23-1FE7-EF4A-732ECB313A11}"/>
              </a:ext>
            </a:extLst>
          </p:cNvPr>
          <p:cNvSpPr txBox="1"/>
          <p:nvPr/>
        </p:nvSpPr>
        <p:spPr>
          <a:xfrm>
            <a:off x="4462636" y="1893573"/>
            <a:ext cx="1139588" cy="215444"/>
          </a:xfrm>
          <a:prstGeom prst="rect">
            <a:avLst/>
          </a:prstGeom>
          <a:solidFill>
            <a:schemeClr val="bg1"/>
          </a:solidFill>
        </p:spPr>
        <p:txBody>
          <a:bodyPr wrap="square">
            <a:spAutoFit/>
          </a:bodyPr>
          <a:lstStyle/>
          <a:p>
            <a:pPr algn="ctr"/>
            <a:r>
              <a:rPr lang="ja-JP" altLang="en-US" sz="800" b="1" dirty="0">
                <a:latin typeface="+mn-ea"/>
              </a:rPr>
              <a:t>リレーアラーム出力</a:t>
            </a:r>
            <a:endParaRPr lang="zh-TW" altLang="en-US" sz="800" b="1" dirty="0">
              <a:latin typeface="+mn-ea"/>
            </a:endParaRPr>
          </a:p>
        </p:txBody>
      </p:sp>
      <p:sp>
        <p:nvSpPr>
          <p:cNvPr id="9" name="文字方塊 8">
            <a:extLst>
              <a:ext uri="{FF2B5EF4-FFF2-40B4-BE49-F238E27FC236}">
                <a16:creationId xmlns:a16="http://schemas.microsoft.com/office/drawing/2014/main" id="{68493CE1-F7BE-B7EF-C08E-237410F99FDE}"/>
              </a:ext>
            </a:extLst>
          </p:cNvPr>
          <p:cNvSpPr txBox="1"/>
          <p:nvPr/>
        </p:nvSpPr>
        <p:spPr>
          <a:xfrm>
            <a:off x="2362023" y="1889208"/>
            <a:ext cx="2162899" cy="338554"/>
          </a:xfrm>
          <a:prstGeom prst="rect">
            <a:avLst/>
          </a:prstGeom>
          <a:solidFill>
            <a:schemeClr val="bg1"/>
          </a:solidFill>
        </p:spPr>
        <p:txBody>
          <a:bodyPr wrap="square">
            <a:spAutoFit/>
          </a:bodyPr>
          <a:lstStyle/>
          <a:p>
            <a:pPr algn="ctr"/>
            <a:r>
              <a:rPr lang="en-US" altLang="ja-JP" sz="800" b="1" dirty="0">
                <a:latin typeface="+mn-ea"/>
              </a:rPr>
              <a:t>Modbus RS485</a:t>
            </a:r>
            <a:r>
              <a:rPr lang="ja-JP" altLang="en-US" sz="800" b="1" dirty="0">
                <a:latin typeface="+mn-ea"/>
              </a:rPr>
              <a:t>ケーブルでホストシステムにの接続（</a:t>
            </a:r>
            <a:r>
              <a:rPr lang="en-US" altLang="ja-JP" sz="800" b="1" dirty="0">
                <a:latin typeface="+mn-ea"/>
              </a:rPr>
              <a:t>CLOUD</a:t>
            </a:r>
            <a:r>
              <a:rPr lang="ja-JP" altLang="en-US" sz="800" b="1" dirty="0">
                <a:latin typeface="+mn-ea"/>
              </a:rPr>
              <a:t>、</a:t>
            </a:r>
            <a:r>
              <a:rPr lang="en-US" altLang="ja-JP" sz="800" b="1" dirty="0">
                <a:latin typeface="+mn-ea"/>
              </a:rPr>
              <a:t>SCADA...etc.</a:t>
            </a:r>
            <a:r>
              <a:rPr lang="ja-JP" altLang="en-US" sz="800" b="1" dirty="0">
                <a:latin typeface="+mn-ea"/>
              </a:rPr>
              <a:t>）</a:t>
            </a:r>
            <a:endParaRPr lang="zh-TW" altLang="en-US" sz="800" b="1" dirty="0">
              <a:latin typeface="+mn-ea"/>
            </a:endParaRPr>
          </a:p>
        </p:txBody>
      </p:sp>
      <p:sp>
        <p:nvSpPr>
          <p:cNvPr id="23" name="文字方塊 22">
            <a:extLst>
              <a:ext uri="{FF2B5EF4-FFF2-40B4-BE49-F238E27FC236}">
                <a16:creationId xmlns:a16="http://schemas.microsoft.com/office/drawing/2014/main" id="{419582A9-CBEB-240E-1D18-15F69AAE9E2C}"/>
              </a:ext>
            </a:extLst>
          </p:cNvPr>
          <p:cNvSpPr txBox="1"/>
          <p:nvPr/>
        </p:nvSpPr>
        <p:spPr>
          <a:xfrm>
            <a:off x="61722" y="2653405"/>
            <a:ext cx="1163574" cy="338554"/>
          </a:xfrm>
          <a:prstGeom prst="rect">
            <a:avLst/>
          </a:prstGeom>
          <a:solidFill>
            <a:schemeClr val="bg1"/>
          </a:solidFill>
        </p:spPr>
        <p:txBody>
          <a:bodyPr wrap="square">
            <a:spAutoFit/>
          </a:bodyPr>
          <a:lstStyle/>
          <a:p>
            <a:pPr algn="ctr"/>
            <a:r>
              <a:rPr lang="ja-JP" altLang="en-US" sz="800" b="1" dirty="0">
                <a:latin typeface="+mn-ea"/>
              </a:rPr>
              <a:t>データアグリゲータ</a:t>
            </a:r>
            <a:endParaRPr lang="en-US" altLang="ja-JP" sz="800" b="1" dirty="0">
              <a:latin typeface="+mn-ea"/>
            </a:endParaRPr>
          </a:p>
          <a:p>
            <a:pPr algn="ctr"/>
            <a:r>
              <a:rPr lang="ja-JP" altLang="en-US" sz="800" b="1" dirty="0">
                <a:latin typeface="+mn-ea"/>
              </a:rPr>
              <a:t>（</a:t>
            </a:r>
            <a:r>
              <a:rPr lang="en-US" altLang="ja-JP" sz="800" b="1" dirty="0">
                <a:latin typeface="+mn-ea"/>
              </a:rPr>
              <a:t>MMA</a:t>
            </a:r>
            <a:r>
              <a:rPr lang="ja-JP" altLang="en-US" sz="800" b="1" dirty="0">
                <a:latin typeface="+mn-ea"/>
              </a:rPr>
              <a:t>）</a:t>
            </a:r>
            <a:endParaRPr lang="zh-TW" altLang="en-US" sz="800" b="1" dirty="0">
              <a:latin typeface="+mn-ea"/>
            </a:endParaRPr>
          </a:p>
        </p:txBody>
      </p:sp>
      <p:grpSp>
        <p:nvGrpSpPr>
          <p:cNvPr id="24" name="群組 23">
            <a:extLst>
              <a:ext uri="{FF2B5EF4-FFF2-40B4-BE49-F238E27FC236}">
                <a16:creationId xmlns:a16="http://schemas.microsoft.com/office/drawing/2014/main" id="{67ED34BB-9417-5612-9D6C-3FDD84DCDDDA}"/>
              </a:ext>
            </a:extLst>
          </p:cNvPr>
          <p:cNvGrpSpPr/>
          <p:nvPr/>
        </p:nvGrpSpPr>
        <p:grpSpPr>
          <a:xfrm>
            <a:off x="275082" y="3180022"/>
            <a:ext cx="788670" cy="351163"/>
            <a:chOff x="275082" y="3192214"/>
            <a:chExt cx="788670" cy="351163"/>
          </a:xfrm>
        </p:grpSpPr>
        <p:sp>
          <p:nvSpPr>
            <p:cNvPr id="25" name="矩形 24">
              <a:extLst>
                <a:ext uri="{FF2B5EF4-FFF2-40B4-BE49-F238E27FC236}">
                  <a16:creationId xmlns:a16="http://schemas.microsoft.com/office/drawing/2014/main" id="{26A5536D-41F2-7CDE-59B5-508F221127E8}"/>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6" name="文字方塊 25">
              <a:extLst>
                <a:ext uri="{FF2B5EF4-FFF2-40B4-BE49-F238E27FC236}">
                  <a16:creationId xmlns:a16="http://schemas.microsoft.com/office/drawing/2014/main" id="{090DF405-F226-D183-9209-08F707B45ECD}"/>
                </a:ext>
              </a:extLst>
            </p:cNvPr>
            <p:cNvSpPr txBox="1"/>
            <p:nvPr/>
          </p:nvSpPr>
          <p:spPr>
            <a:xfrm>
              <a:off x="296418" y="3204823"/>
              <a:ext cx="767334" cy="338554"/>
            </a:xfrm>
            <a:prstGeom prst="rect">
              <a:avLst/>
            </a:prstGeom>
            <a:noFill/>
          </p:spPr>
          <p:txBody>
            <a:bodyPr wrap="square">
              <a:spAutoFit/>
            </a:bodyPr>
            <a:lstStyle/>
            <a:p>
              <a:pPr algn="ctr"/>
              <a:r>
                <a:rPr lang="ja-JP" altLang="en-US" sz="800" b="1" dirty="0">
                  <a:latin typeface="+mn-ea"/>
                </a:rPr>
                <a:t>熱センサー</a:t>
              </a:r>
              <a:endParaRPr lang="en-US" altLang="ja-JP" sz="800" b="1" dirty="0">
                <a:latin typeface="+mn-ea"/>
              </a:endParaRPr>
            </a:p>
            <a:p>
              <a:pPr algn="ctr"/>
              <a:r>
                <a:rPr lang="ja-JP" altLang="en-US" sz="800" b="1" dirty="0">
                  <a:latin typeface="+mn-ea"/>
                </a:rPr>
                <a:t>（</a:t>
              </a:r>
              <a:r>
                <a:rPr lang="en-US" altLang="ja-JP" sz="800" b="1" dirty="0">
                  <a:latin typeface="+mn-ea"/>
                </a:rPr>
                <a:t>MSL</a:t>
              </a:r>
              <a:r>
                <a:rPr lang="ja-JP" altLang="en-US" sz="800" b="1" dirty="0">
                  <a:latin typeface="+mn-ea"/>
                </a:rPr>
                <a:t>） </a:t>
              </a:r>
            </a:p>
          </p:txBody>
        </p:sp>
      </p:grpSp>
      <p:grpSp>
        <p:nvGrpSpPr>
          <p:cNvPr id="27" name="群組 26">
            <a:extLst>
              <a:ext uri="{FF2B5EF4-FFF2-40B4-BE49-F238E27FC236}">
                <a16:creationId xmlns:a16="http://schemas.microsoft.com/office/drawing/2014/main" id="{EDABE3A8-28F2-F0E9-885A-83B7E4AC0287}"/>
              </a:ext>
            </a:extLst>
          </p:cNvPr>
          <p:cNvGrpSpPr/>
          <p:nvPr/>
        </p:nvGrpSpPr>
        <p:grpSpPr>
          <a:xfrm>
            <a:off x="219456" y="3647319"/>
            <a:ext cx="844296" cy="351163"/>
            <a:chOff x="219456" y="3192214"/>
            <a:chExt cx="844296" cy="351163"/>
          </a:xfrm>
        </p:grpSpPr>
        <p:sp>
          <p:nvSpPr>
            <p:cNvPr id="28" name="矩形 27">
              <a:extLst>
                <a:ext uri="{FF2B5EF4-FFF2-40B4-BE49-F238E27FC236}">
                  <a16:creationId xmlns:a16="http://schemas.microsoft.com/office/drawing/2014/main" id="{A9A7DC5C-EDB7-3321-BCBF-A696A81248F7}"/>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9" name="文字方塊 28">
              <a:extLst>
                <a:ext uri="{FF2B5EF4-FFF2-40B4-BE49-F238E27FC236}">
                  <a16:creationId xmlns:a16="http://schemas.microsoft.com/office/drawing/2014/main" id="{0C0E4467-E9F4-7B10-2449-E389E7CF6C61}"/>
                </a:ext>
              </a:extLst>
            </p:cNvPr>
            <p:cNvSpPr txBox="1"/>
            <p:nvPr/>
          </p:nvSpPr>
          <p:spPr>
            <a:xfrm>
              <a:off x="219456" y="3204823"/>
              <a:ext cx="844296" cy="338554"/>
            </a:xfrm>
            <a:prstGeom prst="rect">
              <a:avLst/>
            </a:prstGeom>
            <a:noFill/>
          </p:spPr>
          <p:txBody>
            <a:bodyPr wrap="square">
              <a:spAutoFit/>
            </a:bodyPr>
            <a:lstStyle/>
            <a:p>
              <a:pPr algn="ctr"/>
              <a:r>
                <a:rPr lang="ja-JP" altLang="en-US" sz="800" b="1" dirty="0">
                  <a:latin typeface="+mn-ea"/>
                </a:rPr>
                <a:t>データカード（</a:t>
              </a:r>
              <a:r>
                <a:rPr lang="en-US" altLang="ja-JP" sz="800" b="1" dirty="0">
                  <a:latin typeface="+mn-ea"/>
                </a:rPr>
                <a:t>MMD</a:t>
              </a:r>
              <a:r>
                <a:rPr lang="ja-JP" altLang="en-US" sz="800" b="1" dirty="0">
                  <a:latin typeface="+mn-ea"/>
                </a:rPr>
                <a:t>） </a:t>
              </a:r>
            </a:p>
          </p:txBody>
        </p:sp>
      </p:grpSp>
      <p:grpSp>
        <p:nvGrpSpPr>
          <p:cNvPr id="30" name="群組 29">
            <a:extLst>
              <a:ext uri="{FF2B5EF4-FFF2-40B4-BE49-F238E27FC236}">
                <a16:creationId xmlns:a16="http://schemas.microsoft.com/office/drawing/2014/main" id="{54BD7971-3688-B144-B750-F340A0D7D177}"/>
              </a:ext>
            </a:extLst>
          </p:cNvPr>
          <p:cNvGrpSpPr/>
          <p:nvPr/>
        </p:nvGrpSpPr>
        <p:grpSpPr>
          <a:xfrm>
            <a:off x="0" y="4871437"/>
            <a:ext cx="1301733" cy="338554"/>
            <a:chOff x="12556" y="4883629"/>
            <a:chExt cx="1289177" cy="338554"/>
          </a:xfrm>
        </p:grpSpPr>
        <p:sp>
          <p:nvSpPr>
            <p:cNvPr id="31" name="矩形 30">
              <a:extLst>
                <a:ext uri="{FF2B5EF4-FFF2-40B4-BE49-F238E27FC236}">
                  <a16:creationId xmlns:a16="http://schemas.microsoft.com/office/drawing/2014/main" id="{844EDF0B-B382-1E74-4D7F-1D3D3C011F65}"/>
                </a:ext>
              </a:extLst>
            </p:cNvPr>
            <p:cNvSpPr/>
            <p:nvPr/>
          </p:nvSpPr>
          <p:spPr>
            <a:xfrm>
              <a:off x="131666" y="4897572"/>
              <a:ext cx="1050958"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2" name="文字方塊 31">
              <a:extLst>
                <a:ext uri="{FF2B5EF4-FFF2-40B4-BE49-F238E27FC236}">
                  <a16:creationId xmlns:a16="http://schemas.microsoft.com/office/drawing/2014/main" id="{46DA394A-5FB4-020F-FB19-F8D3BCBD8956}"/>
                </a:ext>
              </a:extLst>
            </p:cNvPr>
            <p:cNvSpPr txBox="1"/>
            <p:nvPr/>
          </p:nvSpPr>
          <p:spPr>
            <a:xfrm>
              <a:off x="12556" y="4883629"/>
              <a:ext cx="1289177" cy="338554"/>
            </a:xfrm>
            <a:prstGeom prst="rect">
              <a:avLst/>
            </a:prstGeom>
            <a:noFill/>
          </p:spPr>
          <p:txBody>
            <a:bodyPr wrap="square">
              <a:spAutoFit/>
            </a:bodyPr>
            <a:lstStyle/>
            <a:p>
              <a:pPr algn="ctr"/>
              <a:r>
                <a:rPr lang="en-US" altLang="ja-JP" sz="800" b="1" dirty="0">
                  <a:latin typeface="+mn-ea"/>
                </a:rPr>
                <a:t>LED</a:t>
              </a:r>
              <a:r>
                <a:rPr lang="ja-JP" altLang="en-US" sz="800" b="1" dirty="0">
                  <a:latin typeface="+mn-ea"/>
                </a:rPr>
                <a:t>ステータスランプ（</a:t>
              </a:r>
              <a:r>
                <a:rPr lang="en-US" altLang="ja-JP" sz="800" b="1" dirty="0">
                  <a:latin typeface="+mn-ea"/>
                </a:rPr>
                <a:t>MLU</a:t>
              </a:r>
              <a:r>
                <a:rPr lang="ja-JP" altLang="en-US" sz="800" b="1" dirty="0">
                  <a:latin typeface="+mn-ea"/>
                </a:rPr>
                <a:t>）</a:t>
              </a:r>
            </a:p>
          </p:txBody>
        </p:sp>
      </p:grpSp>
      <p:grpSp>
        <p:nvGrpSpPr>
          <p:cNvPr id="33" name="群組 32">
            <a:extLst>
              <a:ext uri="{FF2B5EF4-FFF2-40B4-BE49-F238E27FC236}">
                <a16:creationId xmlns:a16="http://schemas.microsoft.com/office/drawing/2014/main" id="{86D55EB7-BB1B-D2E0-A5B7-3A102AC7D458}"/>
              </a:ext>
            </a:extLst>
          </p:cNvPr>
          <p:cNvGrpSpPr/>
          <p:nvPr/>
        </p:nvGrpSpPr>
        <p:grpSpPr>
          <a:xfrm>
            <a:off x="162560" y="4004358"/>
            <a:ext cx="901192" cy="474274"/>
            <a:chOff x="162560" y="3192214"/>
            <a:chExt cx="901192" cy="474274"/>
          </a:xfrm>
        </p:grpSpPr>
        <p:sp>
          <p:nvSpPr>
            <p:cNvPr id="34" name="矩形 33">
              <a:extLst>
                <a:ext uri="{FF2B5EF4-FFF2-40B4-BE49-F238E27FC236}">
                  <a16:creationId xmlns:a16="http://schemas.microsoft.com/office/drawing/2014/main" id="{CD3EE801-DA55-51FF-9C87-BD251231AE6E}"/>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5" name="文字方塊 34">
              <a:extLst>
                <a:ext uri="{FF2B5EF4-FFF2-40B4-BE49-F238E27FC236}">
                  <a16:creationId xmlns:a16="http://schemas.microsoft.com/office/drawing/2014/main" id="{4E199FAC-CAA8-196D-5A28-7DD3F33A6EB3}"/>
                </a:ext>
              </a:extLst>
            </p:cNvPr>
            <p:cNvSpPr txBox="1"/>
            <p:nvPr/>
          </p:nvSpPr>
          <p:spPr>
            <a:xfrm>
              <a:off x="162560" y="3204823"/>
              <a:ext cx="901192" cy="461665"/>
            </a:xfrm>
            <a:prstGeom prst="rect">
              <a:avLst/>
            </a:prstGeom>
            <a:noFill/>
          </p:spPr>
          <p:txBody>
            <a:bodyPr wrap="square">
              <a:spAutoFit/>
            </a:bodyPr>
            <a:lstStyle/>
            <a:p>
              <a:pPr algn="ctr"/>
              <a:r>
                <a:rPr lang="en-US" altLang="ja-JP" sz="800" b="1" dirty="0">
                  <a:latin typeface="+mn-ea"/>
                </a:rPr>
                <a:t>MCC</a:t>
              </a:r>
              <a:r>
                <a:rPr lang="zh-TW" altLang="en-US" sz="800" b="1" dirty="0">
                  <a:latin typeface="+mn-ea"/>
                </a:rPr>
                <a:t> </a:t>
              </a:r>
              <a:r>
                <a:rPr lang="ja-JP" altLang="en-US" sz="800" b="1" dirty="0">
                  <a:latin typeface="+mn-ea"/>
                </a:rPr>
                <a:t>ユニット引き出し</a:t>
              </a:r>
              <a:endParaRPr lang="en-US" altLang="ja-JP" sz="800" b="1" dirty="0">
                <a:latin typeface="+mn-ea"/>
              </a:endParaRPr>
            </a:p>
            <a:p>
              <a:pPr algn="ctr"/>
              <a:r>
                <a:rPr lang="ja-JP" altLang="en-US" sz="800" b="1" dirty="0">
                  <a:latin typeface="+mn-ea"/>
                </a:rPr>
                <a:t>（俯瞰図）</a:t>
              </a:r>
            </a:p>
          </p:txBody>
        </p:sp>
      </p:grpSp>
      <p:grpSp>
        <p:nvGrpSpPr>
          <p:cNvPr id="36" name="群組 35">
            <a:extLst>
              <a:ext uri="{FF2B5EF4-FFF2-40B4-BE49-F238E27FC236}">
                <a16:creationId xmlns:a16="http://schemas.microsoft.com/office/drawing/2014/main" id="{B44BC8D5-CCCC-3CB0-275B-F70D990D9F86}"/>
              </a:ext>
            </a:extLst>
          </p:cNvPr>
          <p:cNvGrpSpPr/>
          <p:nvPr/>
        </p:nvGrpSpPr>
        <p:grpSpPr>
          <a:xfrm>
            <a:off x="6057694" y="4594815"/>
            <a:ext cx="590296" cy="262578"/>
            <a:chOff x="6075982" y="4594815"/>
            <a:chExt cx="590296" cy="262578"/>
          </a:xfrm>
        </p:grpSpPr>
        <p:sp>
          <p:nvSpPr>
            <p:cNvPr id="37" name="矩形 36">
              <a:extLst>
                <a:ext uri="{FF2B5EF4-FFF2-40B4-BE49-F238E27FC236}">
                  <a16:creationId xmlns:a16="http://schemas.microsoft.com/office/drawing/2014/main" id="{8751F1F4-5129-6F6C-D3E1-93792E0DD310}"/>
                </a:ext>
              </a:extLst>
            </p:cNvPr>
            <p:cNvSpPr/>
            <p:nvPr/>
          </p:nvSpPr>
          <p:spPr>
            <a:xfrm>
              <a:off x="6102887" y="4594815"/>
              <a:ext cx="536487" cy="251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8" name="文字方塊 37">
              <a:extLst>
                <a:ext uri="{FF2B5EF4-FFF2-40B4-BE49-F238E27FC236}">
                  <a16:creationId xmlns:a16="http://schemas.microsoft.com/office/drawing/2014/main" id="{E834EEA5-12E9-AE17-C92D-5D903D595237}"/>
                </a:ext>
              </a:extLst>
            </p:cNvPr>
            <p:cNvSpPr txBox="1"/>
            <p:nvPr/>
          </p:nvSpPr>
          <p:spPr>
            <a:xfrm>
              <a:off x="6075982" y="4594815"/>
              <a:ext cx="590296" cy="262578"/>
            </a:xfrm>
            <a:prstGeom prst="rect">
              <a:avLst/>
            </a:prstGeom>
            <a:noFill/>
          </p:spPr>
          <p:txBody>
            <a:bodyPr wrap="square">
              <a:spAutoFit/>
            </a:bodyPr>
            <a:lstStyle/>
            <a:p>
              <a:pPr algn="ctr"/>
              <a:r>
                <a:rPr lang="en-US" altLang="ja-JP" sz="800" b="1" dirty="0">
                  <a:latin typeface="+mn-ea"/>
                </a:rPr>
                <a:t>RS485</a:t>
              </a:r>
            </a:p>
            <a:p>
              <a:pPr algn="ctr"/>
              <a:r>
                <a:rPr lang="ja-JP" altLang="en-US" sz="800" b="1" dirty="0">
                  <a:latin typeface="+mn-ea"/>
                </a:rPr>
                <a:t>通信接続</a:t>
              </a:r>
            </a:p>
            <a:p>
              <a:pPr algn="ctr"/>
              <a:endParaRPr lang="ja-JP" altLang="en-US" sz="800" b="1" dirty="0">
                <a:latin typeface="+mn-ea"/>
              </a:endParaRPr>
            </a:p>
          </p:txBody>
        </p:sp>
      </p:grpSp>
      <p:grpSp>
        <p:nvGrpSpPr>
          <p:cNvPr id="39" name="群組 38">
            <a:extLst>
              <a:ext uri="{FF2B5EF4-FFF2-40B4-BE49-F238E27FC236}">
                <a16:creationId xmlns:a16="http://schemas.microsoft.com/office/drawing/2014/main" id="{C6EB47D6-C92E-B3DE-9233-80C2B15599C7}"/>
              </a:ext>
            </a:extLst>
          </p:cNvPr>
          <p:cNvGrpSpPr/>
          <p:nvPr/>
        </p:nvGrpSpPr>
        <p:grpSpPr>
          <a:xfrm>
            <a:off x="5967476" y="3743559"/>
            <a:ext cx="901192" cy="474274"/>
            <a:chOff x="162560" y="3192214"/>
            <a:chExt cx="901192" cy="474274"/>
          </a:xfrm>
        </p:grpSpPr>
        <p:sp>
          <p:nvSpPr>
            <p:cNvPr id="40" name="矩形 39">
              <a:extLst>
                <a:ext uri="{FF2B5EF4-FFF2-40B4-BE49-F238E27FC236}">
                  <a16:creationId xmlns:a16="http://schemas.microsoft.com/office/drawing/2014/main" id="{4CEE443E-3562-DB10-D38C-AB7AA1114F2F}"/>
                </a:ext>
              </a:extLst>
            </p:cNvPr>
            <p:cNvSpPr/>
            <p:nvPr/>
          </p:nvSpPr>
          <p:spPr>
            <a:xfrm>
              <a:off x="275082" y="3192214"/>
              <a:ext cx="767334" cy="291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1" name="文字方塊 40">
              <a:extLst>
                <a:ext uri="{FF2B5EF4-FFF2-40B4-BE49-F238E27FC236}">
                  <a16:creationId xmlns:a16="http://schemas.microsoft.com/office/drawing/2014/main" id="{C869E9BE-894E-D2EA-8D1D-2767D0F8594A}"/>
                </a:ext>
              </a:extLst>
            </p:cNvPr>
            <p:cNvSpPr txBox="1"/>
            <p:nvPr/>
          </p:nvSpPr>
          <p:spPr>
            <a:xfrm>
              <a:off x="162560" y="3204823"/>
              <a:ext cx="901192" cy="461665"/>
            </a:xfrm>
            <a:prstGeom prst="rect">
              <a:avLst/>
            </a:prstGeom>
            <a:noFill/>
          </p:spPr>
          <p:txBody>
            <a:bodyPr wrap="square">
              <a:spAutoFit/>
            </a:bodyPr>
            <a:lstStyle/>
            <a:p>
              <a:pPr algn="ctr"/>
              <a:r>
                <a:rPr lang="en-US" altLang="ja-JP" sz="800" b="1" dirty="0">
                  <a:latin typeface="+mn-ea"/>
                </a:rPr>
                <a:t>MCC</a:t>
              </a:r>
              <a:r>
                <a:rPr lang="zh-TW" altLang="en-US" sz="800" b="1" dirty="0">
                  <a:latin typeface="+mn-ea"/>
                </a:rPr>
                <a:t> </a:t>
              </a:r>
              <a:r>
                <a:rPr lang="ja-JP" altLang="en-US" sz="800" b="1" dirty="0">
                  <a:latin typeface="+mn-ea"/>
                </a:rPr>
                <a:t>ユニット引き出し</a:t>
              </a:r>
              <a:endParaRPr lang="en-US" altLang="ja-JP" sz="800" b="1" dirty="0">
                <a:latin typeface="+mn-ea"/>
              </a:endParaRPr>
            </a:p>
            <a:p>
              <a:pPr algn="ctr"/>
              <a:r>
                <a:rPr lang="ja-JP" altLang="en-US" sz="800" b="1" dirty="0">
                  <a:latin typeface="+mn-ea"/>
                </a:rPr>
                <a:t>（正面図）</a:t>
              </a:r>
            </a:p>
          </p:txBody>
        </p:sp>
      </p:grpSp>
      <p:grpSp>
        <p:nvGrpSpPr>
          <p:cNvPr id="42" name="群組 41">
            <a:extLst>
              <a:ext uri="{FF2B5EF4-FFF2-40B4-BE49-F238E27FC236}">
                <a16:creationId xmlns:a16="http://schemas.microsoft.com/office/drawing/2014/main" id="{CA13B2A4-B18E-8239-1861-159E7E148BA0}"/>
              </a:ext>
            </a:extLst>
          </p:cNvPr>
          <p:cNvGrpSpPr/>
          <p:nvPr/>
        </p:nvGrpSpPr>
        <p:grpSpPr>
          <a:xfrm>
            <a:off x="594741" y="6191526"/>
            <a:ext cx="942594" cy="276999"/>
            <a:chOff x="680085" y="5727210"/>
            <a:chExt cx="942594" cy="276999"/>
          </a:xfrm>
        </p:grpSpPr>
        <p:sp>
          <p:nvSpPr>
            <p:cNvPr id="43" name="矩形 42">
              <a:extLst>
                <a:ext uri="{FF2B5EF4-FFF2-40B4-BE49-F238E27FC236}">
                  <a16:creationId xmlns:a16="http://schemas.microsoft.com/office/drawing/2014/main" id="{6B70C27F-EBA8-A1C9-E501-39E354ECC28B}"/>
                </a:ext>
              </a:extLst>
            </p:cNvPr>
            <p:cNvSpPr/>
            <p:nvPr/>
          </p:nvSpPr>
          <p:spPr>
            <a:xfrm>
              <a:off x="680085" y="5747238"/>
              <a:ext cx="942594" cy="236945"/>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4" name="文字方塊 43">
              <a:extLst>
                <a:ext uri="{FF2B5EF4-FFF2-40B4-BE49-F238E27FC236}">
                  <a16:creationId xmlns:a16="http://schemas.microsoft.com/office/drawing/2014/main" id="{EEA12970-9A65-DB5D-EE86-FD0CACCB7D5C}"/>
                </a:ext>
              </a:extLst>
            </p:cNvPr>
            <p:cNvSpPr txBox="1"/>
            <p:nvPr/>
          </p:nvSpPr>
          <p:spPr>
            <a:xfrm>
              <a:off x="750443" y="5727210"/>
              <a:ext cx="801878" cy="276999"/>
            </a:xfrm>
            <a:prstGeom prst="rect">
              <a:avLst/>
            </a:prstGeom>
            <a:noFill/>
          </p:spPr>
          <p:txBody>
            <a:bodyPr wrap="square">
              <a:spAutoFit/>
            </a:bodyPr>
            <a:lstStyle/>
            <a:p>
              <a:pPr algn="ctr"/>
              <a:r>
                <a:rPr lang="ja-JP" altLang="en-US" sz="1200" b="1" dirty="0">
                  <a:solidFill>
                    <a:schemeClr val="bg1"/>
                  </a:solidFill>
                  <a:latin typeface="+mn-ea"/>
                </a:rPr>
                <a:t>アラーム</a:t>
              </a:r>
              <a:endParaRPr lang="zh-TW" altLang="en-US" sz="1200" b="1" dirty="0">
                <a:solidFill>
                  <a:schemeClr val="bg1"/>
                </a:solidFill>
                <a:latin typeface="+mn-ea"/>
              </a:endParaRPr>
            </a:p>
          </p:txBody>
        </p:sp>
      </p:grpSp>
      <p:grpSp>
        <p:nvGrpSpPr>
          <p:cNvPr id="45" name="群組 44">
            <a:extLst>
              <a:ext uri="{FF2B5EF4-FFF2-40B4-BE49-F238E27FC236}">
                <a16:creationId xmlns:a16="http://schemas.microsoft.com/office/drawing/2014/main" id="{81D2C6EA-185A-ED64-E230-F5BBEEFE38B4}"/>
              </a:ext>
            </a:extLst>
          </p:cNvPr>
          <p:cNvGrpSpPr/>
          <p:nvPr/>
        </p:nvGrpSpPr>
        <p:grpSpPr>
          <a:xfrm>
            <a:off x="3570732" y="6185961"/>
            <a:ext cx="942594" cy="276999"/>
            <a:chOff x="680085" y="5727210"/>
            <a:chExt cx="942594" cy="276999"/>
          </a:xfrm>
        </p:grpSpPr>
        <p:sp>
          <p:nvSpPr>
            <p:cNvPr id="46" name="矩形 45">
              <a:extLst>
                <a:ext uri="{FF2B5EF4-FFF2-40B4-BE49-F238E27FC236}">
                  <a16:creationId xmlns:a16="http://schemas.microsoft.com/office/drawing/2014/main" id="{AAABFD50-0422-0799-2D25-81B7296001BF}"/>
                </a:ext>
              </a:extLst>
            </p:cNvPr>
            <p:cNvSpPr/>
            <p:nvPr/>
          </p:nvSpPr>
          <p:spPr>
            <a:xfrm>
              <a:off x="680085" y="5747238"/>
              <a:ext cx="942594" cy="236945"/>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7" name="文字方塊 46">
              <a:extLst>
                <a:ext uri="{FF2B5EF4-FFF2-40B4-BE49-F238E27FC236}">
                  <a16:creationId xmlns:a16="http://schemas.microsoft.com/office/drawing/2014/main" id="{CE61CCE1-5705-D865-6049-A690F550951C}"/>
                </a:ext>
              </a:extLst>
            </p:cNvPr>
            <p:cNvSpPr txBox="1"/>
            <p:nvPr/>
          </p:nvSpPr>
          <p:spPr>
            <a:xfrm>
              <a:off x="750443" y="5727210"/>
              <a:ext cx="801878" cy="276999"/>
            </a:xfrm>
            <a:prstGeom prst="rect">
              <a:avLst/>
            </a:prstGeom>
            <a:noFill/>
          </p:spPr>
          <p:txBody>
            <a:bodyPr wrap="square">
              <a:spAutoFit/>
            </a:bodyPr>
            <a:lstStyle/>
            <a:p>
              <a:pPr algn="ctr"/>
              <a:r>
                <a:rPr lang="ja-JP" altLang="en-US" sz="1200" b="1" dirty="0">
                  <a:solidFill>
                    <a:schemeClr val="bg1"/>
                  </a:solidFill>
                  <a:latin typeface="+mn-ea"/>
                </a:rPr>
                <a:t>接続</a:t>
              </a:r>
              <a:endParaRPr lang="zh-TW" altLang="en-US" sz="1200" b="1" dirty="0">
                <a:solidFill>
                  <a:schemeClr val="bg1"/>
                </a:solidFill>
                <a:latin typeface="+mn-ea"/>
              </a:endParaRPr>
            </a:p>
          </p:txBody>
        </p:sp>
      </p:grpSp>
      <p:sp>
        <p:nvSpPr>
          <p:cNvPr id="57" name="矩形 56">
            <a:extLst>
              <a:ext uri="{FF2B5EF4-FFF2-40B4-BE49-F238E27FC236}">
                <a16:creationId xmlns:a16="http://schemas.microsoft.com/office/drawing/2014/main" id="{1ABFBA40-B33A-CB1C-4913-5496CB954C72}"/>
              </a:ext>
            </a:extLst>
          </p:cNvPr>
          <p:cNvSpPr/>
          <p:nvPr/>
        </p:nvSpPr>
        <p:spPr>
          <a:xfrm>
            <a:off x="525254" y="6715040"/>
            <a:ext cx="5802014" cy="22780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58" name="文字方塊 57">
            <a:extLst>
              <a:ext uri="{FF2B5EF4-FFF2-40B4-BE49-F238E27FC236}">
                <a16:creationId xmlns:a16="http://schemas.microsoft.com/office/drawing/2014/main" id="{1896F761-FE1E-D38B-8C1D-51F472AC08F2}"/>
              </a:ext>
            </a:extLst>
          </p:cNvPr>
          <p:cNvSpPr txBox="1"/>
          <p:nvPr/>
        </p:nvSpPr>
        <p:spPr>
          <a:xfrm>
            <a:off x="433196" y="6715039"/>
            <a:ext cx="2669668" cy="230832"/>
          </a:xfrm>
          <a:prstGeom prst="rect">
            <a:avLst/>
          </a:prstGeom>
          <a:noFill/>
        </p:spPr>
        <p:txBody>
          <a:bodyPr wrap="square">
            <a:spAutoFit/>
          </a:bodyPr>
          <a:lstStyle/>
          <a:p>
            <a:r>
              <a:rPr lang="ja-JP" altLang="en-US" sz="900" b="1" dirty="0">
                <a:latin typeface="+mn-ea"/>
              </a:rPr>
              <a:t>異常終端には、</a:t>
            </a:r>
            <a:r>
              <a:rPr lang="en-US" altLang="ja-JP" sz="900" b="1" dirty="0">
                <a:latin typeface="+mn-ea"/>
              </a:rPr>
              <a:t>2</a:t>
            </a:r>
            <a:r>
              <a:rPr lang="ja-JP" altLang="en-US" sz="900" b="1" dirty="0">
                <a:latin typeface="+mn-ea"/>
              </a:rPr>
              <a:t>段のアラームがあります</a:t>
            </a:r>
            <a:r>
              <a:rPr lang="en-US" altLang="ja-JP" sz="900" b="1" dirty="0">
                <a:latin typeface="+mn-ea"/>
              </a:rPr>
              <a:t>:</a:t>
            </a:r>
          </a:p>
        </p:txBody>
      </p:sp>
      <p:sp>
        <p:nvSpPr>
          <p:cNvPr id="59" name="文字方塊 58">
            <a:extLst>
              <a:ext uri="{FF2B5EF4-FFF2-40B4-BE49-F238E27FC236}">
                <a16:creationId xmlns:a16="http://schemas.microsoft.com/office/drawing/2014/main" id="{491AFE40-9ADE-3432-58A3-1D85F7C2E8C2}"/>
              </a:ext>
            </a:extLst>
          </p:cNvPr>
          <p:cNvSpPr txBox="1"/>
          <p:nvPr/>
        </p:nvSpPr>
        <p:spPr>
          <a:xfrm>
            <a:off x="433196" y="6934296"/>
            <a:ext cx="699500" cy="400110"/>
          </a:xfrm>
          <a:prstGeom prst="rect">
            <a:avLst/>
          </a:prstGeom>
          <a:noFill/>
        </p:spPr>
        <p:txBody>
          <a:bodyPr wrap="square">
            <a:spAutoFit/>
          </a:bodyPr>
          <a:lstStyle/>
          <a:p>
            <a:pPr marL="171450" indent="-171450">
              <a:buFont typeface="Wingdings" panose="05000000000000000000" pitchFamily="2" charset="2"/>
              <a:buChar char="u"/>
            </a:pPr>
            <a:r>
              <a:rPr lang="ja-JP" altLang="en-US" sz="1000" b="1" dirty="0">
                <a:solidFill>
                  <a:srgbClr val="D6302F"/>
                </a:solidFill>
                <a:latin typeface="+mn-ea"/>
              </a:rPr>
              <a:t>警告</a:t>
            </a:r>
          </a:p>
          <a:p>
            <a:pPr marL="171450" indent="-171450">
              <a:buFont typeface="Wingdings" panose="05000000000000000000" pitchFamily="2" charset="2"/>
              <a:buChar char="u"/>
            </a:pPr>
            <a:r>
              <a:rPr lang="ja-JP" altLang="en-US" sz="1000" b="1" dirty="0">
                <a:solidFill>
                  <a:srgbClr val="D6302F"/>
                </a:solidFill>
                <a:latin typeface="+mn-ea"/>
              </a:rPr>
              <a:t>危険</a:t>
            </a:r>
          </a:p>
        </p:txBody>
      </p:sp>
      <p:sp>
        <p:nvSpPr>
          <p:cNvPr id="60" name="文字方塊 59">
            <a:extLst>
              <a:ext uri="{FF2B5EF4-FFF2-40B4-BE49-F238E27FC236}">
                <a16:creationId xmlns:a16="http://schemas.microsoft.com/office/drawing/2014/main" id="{168C4C12-CB3D-3EBE-FB21-CEDC1DB20FE5}"/>
              </a:ext>
            </a:extLst>
          </p:cNvPr>
          <p:cNvSpPr txBox="1"/>
          <p:nvPr/>
        </p:nvSpPr>
        <p:spPr>
          <a:xfrm>
            <a:off x="433196" y="7382831"/>
            <a:ext cx="2947036" cy="1754326"/>
          </a:xfrm>
          <a:prstGeom prst="rect">
            <a:avLst/>
          </a:prstGeom>
          <a:noFill/>
        </p:spPr>
        <p:txBody>
          <a:bodyPr wrap="square">
            <a:spAutoFit/>
          </a:bodyPr>
          <a:lstStyle/>
          <a:p>
            <a:r>
              <a:rPr lang="ja-JP" altLang="en-US" sz="900" b="1" dirty="0">
                <a:latin typeface="+mn-ea"/>
              </a:rPr>
              <a:t>制御モーターに接続された回路で、フェーズ間に温度差がある場合、フェーズ不均衡アラームが発生していることを示します。温度差が</a:t>
            </a:r>
            <a:r>
              <a:rPr lang="en-US" altLang="ja-JP" sz="900" b="1" dirty="0">
                <a:latin typeface="+mn-ea"/>
              </a:rPr>
              <a:t>10℃</a:t>
            </a:r>
            <a:r>
              <a:rPr lang="ja-JP" altLang="en-US" sz="900" b="1" dirty="0">
                <a:latin typeface="+mn-ea"/>
              </a:rPr>
              <a:t>あるとフェーズ不均衡が検知され、改善しない場合、モーターの寿命が半減する可能性があります。</a:t>
            </a:r>
          </a:p>
          <a:p>
            <a:endParaRPr lang="ja-JP" altLang="en-US" sz="900" b="1" dirty="0">
              <a:latin typeface="+mn-ea"/>
            </a:endParaRPr>
          </a:p>
          <a:p>
            <a:r>
              <a:rPr lang="ja-JP" altLang="en-US" sz="900" b="1" dirty="0">
                <a:latin typeface="+mn-ea"/>
              </a:rPr>
              <a:t>これらの警報は、</a:t>
            </a:r>
            <a:r>
              <a:rPr lang="en-US" altLang="ja-JP" sz="900" b="1" dirty="0">
                <a:latin typeface="+mn-ea"/>
              </a:rPr>
              <a:t>MCC </a:t>
            </a:r>
            <a:r>
              <a:rPr lang="ja-JP" altLang="en-US" sz="900" b="1" dirty="0">
                <a:latin typeface="+mn-ea"/>
              </a:rPr>
              <a:t>ユニット引き出しの正面にある外部</a:t>
            </a:r>
            <a:r>
              <a:rPr lang="en-US" altLang="ja-JP" sz="900" b="1" dirty="0">
                <a:latin typeface="+mn-ea"/>
              </a:rPr>
              <a:t>LED</a:t>
            </a:r>
            <a:r>
              <a:rPr lang="ja-JP" altLang="en-US" sz="900" b="1" dirty="0">
                <a:latin typeface="+mn-ea"/>
              </a:rPr>
              <a:t>（</a:t>
            </a:r>
            <a:r>
              <a:rPr lang="en-US" altLang="ja-JP" sz="900" b="1" dirty="0">
                <a:latin typeface="+mn-ea"/>
              </a:rPr>
              <a:t>MLU</a:t>
            </a:r>
            <a:r>
              <a:rPr lang="ja-JP" altLang="en-US" sz="900" b="1" dirty="0">
                <a:latin typeface="+mn-ea"/>
              </a:rPr>
              <a:t>）ステータスランプで確認することができ、システムの状態や警報のタイプも提供します。また、リレー接点や</a:t>
            </a:r>
            <a:r>
              <a:rPr lang="en-US" altLang="ja-JP" sz="900" b="1" dirty="0">
                <a:latin typeface="+mn-ea"/>
              </a:rPr>
              <a:t>RS485</a:t>
            </a:r>
            <a:r>
              <a:rPr lang="ja-JP" altLang="en-US" sz="900" b="1" dirty="0">
                <a:latin typeface="+mn-ea"/>
              </a:rPr>
              <a:t>通信を通じてお客様の監視システムと接続し、遠隔警報を実現することもできます。</a:t>
            </a:r>
          </a:p>
        </p:txBody>
      </p:sp>
      <p:sp>
        <p:nvSpPr>
          <p:cNvPr id="61" name="文字方塊 60">
            <a:extLst>
              <a:ext uri="{FF2B5EF4-FFF2-40B4-BE49-F238E27FC236}">
                <a16:creationId xmlns:a16="http://schemas.microsoft.com/office/drawing/2014/main" id="{34B62EA9-AFAB-98D2-4FDB-339E5EF8F6BB}"/>
              </a:ext>
            </a:extLst>
          </p:cNvPr>
          <p:cNvSpPr txBox="1"/>
          <p:nvPr/>
        </p:nvSpPr>
        <p:spPr>
          <a:xfrm>
            <a:off x="3426261" y="6715039"/>
            <a:ext cx="2669668" cy="230832"/>
          </a:xfrm>
          <a:prstGeom prst="rect">
            <a:avLst/>
          </a:prstGeom>
          <a:noFill/>
        </p:spPr>
        <p:txBody>
          <a:bodyPr wrap="square">
            <a:spAutoFit/>
          </a:bodyPr>
          <a:lstStyle/>
          <a:p>
            <a:r>
              <a:rPr lang="ja-JP" altLang="en-US" sz="900" b="1" dirty="0">
                <a:latin typeface="+mn-ea"/>
              </a:rPr>
              <a:t>上記の接続図の説明</a:t>
            </a:r>
            <a:r>
              <a:rPr lang="en-US" altLang="ja-JP" sz="900" b="1" dirty="0">
                <a:latin typeface="+mn-ea"/>
              </a:rPr>
              <a:t>:</a:t>
            </a:r>
          </a:p>
        </p:txBody>
      </p:sp>
      <p:sp>
        <p:nvSpPr>
          <p:cNvPr id="62" name="文字方塊 61">
            <a:extLst>
              <a:ext uri="{FF2B5EF4-FFF2-40B4-BE49-F238E27FC236}">
                <a16:creationId xmlns:a16="http://schemas.microsoft.com/office/drawing/2014/main" id="{0E8D62C7-4466-D6CA-56BC-513D4B993B9C}"/>
              </a:ext>
            </a:extLst>
          </p:cNvPr>
          <p:cNvSpPr txBox="1"/>
          <p:nvPr/>
        </p:nvSpPr>
        <p:spPr>
          <a:xfrm>
            <a:off x="3444549" y="6945871"/>
            <a:ext cx="2974777" cy="784830"/>
          </a:xfrm>
          <a:prstGeom prst="rect">
            <a:avLst/>
          </a:prstGeom>
          <a:noFill/>
        </p:spPr>
        <p:txBody>
          <a:bodyPr wrap="square">
            <a:spAutoFit/>
          </a:bodyPr>
          <a:lstStyle/>
          <a:p>
            <a:pPr marL="171450" indent="-171450">
              <a:buClr>
                <a:srgbClr val="D63633"/>
              </a:buClr>
              <a:buFont typeface="Wingdings" panose="05000000000000000000" pitchFamily="2" charset="2"/>
              <a:buChar char="u"/>
            </a:pPr>
            <a:r>
              <a:rPr lang="ja-JP" altLang="en-US" sz="900" b="1" dirty="0">
                <a:latin typeface="+mn-ea"/>
              </a:rPr>
              <a:t>遠隔リレー接点の接続</a:t>
            </a:r>
          </a:p>
          <a:p>
            <a:pPr marL="171450" indent="-171450">
              <a:buClr>
                <a:srgbClr val="D63633"/>
              </a:buClr>
              <a:buFont typeface="Wingdings" panose="05000000000000000000" pitchFamily="2" charset="2"/>
              <a:buChar char="u"/>
            </a:pPr>
            <a:r>
              <a:rPr lang="en-US" altLang="ja-JP" sz="900" b="1" dirty="0">
                <a:latin typeface="+mn-ea"/>
              </a:rPr>
              <a:t>MMD</a:t>
            </a:r>
            <a:r>
              <a:rPr lang="ja-JP" altLang="en-US" sz="900" b="1" dirty="0">
                <a:latin typeface="+mn-ea"/>
              </a:rPr>
              <a:t>から</a:t>
            </a:r>
            <a:r>
              <a:rPr lang="en-US" altLang="ja-JP" sz="900" b="1" dirty="0">
                <a:latin typeface="+mn-ea"/>
              </a:rPr>
              <a:t>MMA</a:t>
            </a:r>
            <a:r>
              <a:rPr lang="ja-JP" altLang="en-US" sz="900" b="1" dirty="0">
                <a:latin typeface="+mn-ea"/>
              </a:rPr>
              <a:t>への</a:t>
            </a:r>
            <a:r>
              <a:rPr lang="en-US" altLang="ja-JP" sz="900" b="1" dirty="0">
                <a:latin typeface="+mn-ea"/>
              </a:rPr>
              <a:t>RS485 Modbus</a:t>
            </a:r>
            <a:r>
              <a:rPr lang="ja-JP" altLang="en-US" sz="900" b="1" dirty="0">
                <a:latin typeface="+mn-ea"/>
              </a:rPr>
              <a:t>接続</a:t>
            </a:r>
          </a:p>
          <a:p>
            <a:pPr marL="171450" indent="-171450">
              <a:buClr>
                <a:srgbClr val="D63633"/>
              </a:buClr>
              <a:buFont typeface="Wingdings" panose="05000000000000000000" pitchFamily="2" charset="2"/>
              <a:buChar char="u"/>
            </a:pPr>
            <a:r>
              <a:rPr lang="ja-JP" altLang="en-US" sz="900" b="1" dirty="0">
                <a:latin typeface="+mn-ea"/>
              </a:rPr>
              <a:t>複数の</a:t>
            </a:r>
            <a:r>
              <a:rPr lang="en-US" altLang="ja-JP" sz="900" b="1" dirty="0">
                <a:latin typeface="+mn-ea"/>
              </a:rPr>
              <a:t>MMA</a:t>
            </a:r>
            <a:r>
              <a:rPr lang="ja-JP" altLang="en-US" sz="900" b="1" dirty="0">
                <a:latin typeface="+mn-ea"/>
              </a:rPr>
              <a:t>と</a:t>
            </a:r>
            <a:r>
              <a:rPr lang="en-US" altLang="ja-JP" sz="900" b="1" dirty="0">
                <a:latin typeface="+mn-ea"/>
              </a:rPr>
              <a:t>SCADA/CLOUD</a:t>
            </a:r>
            <a:r>
              <a:rPr lang="ja-JP" altLang="en-US" sz="900" b="1" dirty="0">
                <a:latin typeface="+mn-ea"/>
              </a:rPr>
              <a:t>アウトステーション間の</a:t>
            </a:r>
            <a:r>
              <a:rPr lang="en-US" altLang="ja-JP" sz="900" b="1" dirty="0">
                <a:latin typeface="+mn-ea"/>
              </a:rPr>
              <a:t>RS485 Modbus</a:t>
            </a:r>
            <a:r>
              <a:rPr lang="ja-JP" altLang="en-US" sz="900" b="1" dirty="0">
                <a:latin typeface="+mn-ea"/>
              </a:rPr>
              <a:t>接続</a:t>
            </a:r>
          </a:p>
          <a:p>
            <a:pPr marL="171450" indent="-171450">
              <a:buClr>
                <a:srgbClr val="D63633"/>
              </a:buClr>
              <a:buFont typeface="Wingdings" panose="05000000000000000000" pitchFamily="2" charset="2"/>
              <a:buChar char="u"/>
            </a:pPr>
            <a:r>
              <a:rPr lang="ja-JP" altLang="en-US" sz="900" b="1" dirty="0">
                <a:latin typeface="+mn-ea"/>
              </a:rPr>
              <a:t>各</a:t>
            </a:r>
            <a:r>
              <a:rPr lang="en-US" altLang="ja-JP" sz="900" b="1" dirty="0">
                <a:latin typeface="+mn-ea"/>
              </a:rPr>
              <a:t>MMA</a:t>
            </a:r>
            <a:r>
              <a:rPr lang="ja-JP" altLang="en-US" sz="900" b="1" dirty="0">
                <a:latin typeface="+mn-ea"/>
              </a:rPr>
              <a:t>は最大</a:t>
            </a:r>
            <a:r>
              <a:rPr lang="en-US" altLang="ja-JP" sz="900" b="1" dirty="0">
                <a:latin typeface="+mn-ea"/>
              </a:rPr>
              <a:t>31</a:t>
            </a:r>
            <a:r>
              <a:rPr lang="ja-JP" altLang="en-US" sz="900" b="1" dirty="0">
                <a:latin typeface="+mn-ea"/>
              </a:rPr>
              <a:t>個の</a:t>
            </a:r>
            <a:r>
              <a:rPr lang="en-US" altLang="ja-JP" sz="900" b="1" dirty="0">
                <a:latin typeface="+mn-ea"/>
              </a:rPr>
              <a:t>MMD</a:t>
            </a:r>
            <a:r>
              <a:rPr lang="ja-JP" altLang="en-US" sz="900" b="1" dirty="0">
                <a:latin typeface="+mn-ea"/>
              </a:rPr>
              <a:t>を収集できます。</a:t>
            </a:r>
          </a:p>
        </p:txBody>
      </p:sp>
      <p:sp>
        <p:nvSpPr>
          <p:cNvPr id="63" name="矩形: 圓角 62">
            <a:extLst>
              <a:ext uri="{FF2B5EF4-FFF2-40B4-BE49-F238E27FC236}">
                <a16:creationId xmlns:a16="http://schemas.microsoft.com/office/drawing/2014/main" id="{11C632BB-DC49-7601-E6AD-7D7C8CC2D68F}"/>
              </a:ext>
            </a:extLst>
          </p:cNvPr>
          <p:cNvSpPr/>
          <p:nvPr/>
        </p:nvSpPr>
        <p:spPr>
          <a:xfrm>
            <a:off x="4891296" y="6997257"/>
            <a:ext cx="711436" cy="112889"/>
          </a:xfrm>
          <a:prstGeom prst="roundRect">
            <a:avLst/>
          </a:prstGeom>
          <a:solidFill>
            <a:srgbClr val="F15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オレンジ色</a:t>
            </a:r>
            <a:endParaRPr lang="zh-TW" altLang="en-US" sz="800" b="1" dirty="0"/>
          </a:p>
        </p:txBody>
      </p:sp>
      <p:sp>
        <p:nvSpPr>
          <p:cNvPr id="64" name="矩形: 圓角 63">
            <a:extLst>
              <a:ext uri="{FF2B5EF4-FFF2-40B4-BE49-F238E27FC236}">
                <a16:creationId xmlns:a16="http://schemas.microsoft.com/office/drawing/2014/main" id="{BF2205A7-F9DA-4653-EC4F-AF193271FD93}"/>
              </a:ext>
            </a:extLst>
          </p:cNvPr>
          <p:cNvSpPr/>
          <p:nvPr/>
        </p:nvSpPr>
        <p:spPr>
          <a:xfrm>
            <a:off x="5866261" y="7134351"/>
            <a:ext cx="418695" cy="112889"/>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黒色</a:t>
            </a:r>
            <a:endParaRPr lang="zh-TW" altLang="en-US" sz="800" b="1" dirty="0"/>
          </a:p>
        </p:txBody>
      </p:sp>
      <p:sp>
        <p:nvSpPr>
          <p:cNvPr id="65" name="矩形: 圓角 64">
            <a:extLst>
              <a:ext uri="{FF2B5EF4-FFF2-40B4-BE49-F238E27FC236}">
                <a16:creationId xmlns:a16="http://schemas.microsoft.com/office/drawing/2014/main" id="{AD917ED4-AC06-5D32-2D01-C088ADBFE0C3}"/>
              </a:ext>
            </a:extLst>
          </p:cNvPr>
          <p:cNvSpPr/>
          <p:nvPr/>
        </p:nvSpPr>
        <p:spPr>
          <a:xfrm>
            <a:off x="5153605" y="7408193"/>
            <a:ext cx="403844" cy="112889"/>
          </a:xfrm>
          <a:prstGeom prst="roundRect">
            <a:avLst/>
          </a:prstGeom>
          <a:solidFill>
            <a:srgbClr val="FEB8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800" b="1" dirty="0"/>
              <a:t>黄色</a:t>
            </a:r>
            <a:endParaRPr lang="zh-TW" altLang="en-US" sz="800" b="1" dirty="0"/>
          </a:p>
        </p:txBody>
      </p:sp>
    </p:spTree>
    <p:extLst>
      <p:ext uri="{BB962C8B-B14F-4D97-AF65-F5344CB8AC3E}">
        <p14:creationId xmlns:p14="http://schemas.microsoft.com/office/powerpoint/2010/main" val="3817639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69FE37C2-5AEA-88FC-9677-ECA38847C210}"/>
              </a:ext>
            </a:extLst>
          </p:cNvPr>
          <p:cNvPicPr>
            <a:picLocks noChangeAspect="1"/>
          </p:cNvPicPr>
          <p:nvPr/>
        </p:nvPicPr>
        <p:blipFill>
          <a:blip r:embed="rId2"/>
          <a:stretch>
            <a:fillRect/>
          </a:stretch>
        </p:blipFill>
        <p:spPr>
          <a:xfrm>
            <a:off x="0" y="0"/>
            <a:ext cx="6858000" cy="5166522"/>
          </a:xfrm>
          <a:prstGeom prst="rect">
            <a:avLst/>
          </a:prstGeom>
        </p:spPr>
      </p:pic>
      <p:pic>
        <p:nvPicPr>
          <p:cNvPr id="11" name="圖片 10">
            <a:extLst>
              <a:ext uri="{FF2B5EF4-FFF2-40B4-BE49-F238E27FC236}">
                <a16:creationId xmlns:a16="http://schemas.microsoft.com/office/drawing/2014/main" id="{03E31D5E-A346-CFC2-09F5-08E3E595A568}"/>
              </a:ext>
            </a:extLst>
          </p:cNvPr>
          <p:cNvPicPr>
            <a:picLocks noChangeAspect="1"/>
          </p:cNvPicPr>
          <p:nvPr/>
        </p:nvPicPr>
        <p:blipFill>
          <a:blip r:embed="rId3"/>
          <a:stretch>
            <a:fillRect/>
          </a:stretch>
        </p:blipFill>
        <p:spPr>
          <a:xfrm>
            <a:off x="0" y="4466097"/>
            <a:ext cx="6858000" cy="5241783"/>
          </a:xfrm>
          <a:prstGeom prst="rect">
            <a:avLst/>
          </a:prstGeom>
        </p:spPr>
      </p:pic>
      <p:sp>
        <p:nvSpPr>
          <p:cNvPr id="20" name="矩形 19">
            <a:extLst>
              <a:ext uri="{FF2B5EF4-FFF2-40B4-BE49-F238E27FC236}">
                <a16:creationId xmlns:a16="http://schemas.microsoft.com/office/drawing/2014/main" id="{0F0D55C1-0D11-5DC4-C4B3-64805F5BC425}"/>
              </a:ext>
            </a:extLst>
          </p:cNvPr>
          <p:cNvSpPr/>
          <p:nvPr/>
        </p:nvSpPr>
        <p:spPr>
          <a:xfrm>
            <a:off x="0" y="9059397"/>
            <a:ext cx="1455420" cy="379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pic>
        <p:nvPicPr>
          <p:cNvPr id="18" name="圖片 17">
            <a:extLst>
              <a:ext uri="{FF2B5EF4-FFF2-40B4-BE49-F238E27FC236}">
                <a16:creationId xmlns:a16="http://schemas.microsoft.com/office/drawing/2014/main" id="{7516728D-A814-15CD-F2C1-202632F96C2E}"/>
              </a:ext>
            </a:extLst>
          </p:cNvPr>
          <p:cNvPicPr>
            <a:picLocks noChangeAspect="1"/>
          </p:cNvPicPr>
          <p:nvPr/>
        </p:nvPicPr>
        <p:blipFill>
          <a:blip r:embed="rId4"/>
          <a:stretch>
            <a:fillRect/>
          </a:stretch>
        </p:blipFill>
        <p:spPr>
          <a:xfrm>
            <a:off x="0" y="9328024"/>
            <a:ext cx="6858000" cy="577976"/>
          </a:xfrm>
          <a:prstGeom prst="rect">
            <a:avLst/>
          </a:prstGeom>
        </p:spPr>
      </p:pic>
      <p:sp>
        <p:nvSpPr>
          <p:cNvPr id="3" name="矩形 2">
            <a:extLst>
              <a:ext uri="{FF2B5EF4-FFF2-40B4-BE49-F238E27FC236}">
                <a16:creationId xmlns:a16="http://schemas.microsoft.com/office/drawing/2014/main" id="{7688803D-F05A-0B79-1C10-2ED771A63331}"/>
              </a:ext>
            </a:extLst>
          </p:cNvPr>
          <p:cNvSpPr/>
          <p:nvPr/>
        </p:nvSpPr>
        <p:spPr>
          <a:xfrm>
            <a:off x="471678" y="924560"/>
            <a:ext cx="927862" cy="267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5" name="文字方塊 4">
            <a:extLst>
              <a:ext uri="{FF2B5EF4-FFF2-40B4-BE49-F238E27FC236}">
                <a16:creationId xmlns:a16="http://schemas.microsoft.com/office/drawing/2014/main" id="{F7984AEF-4F15-9573-EAF8-886D1C4257AC}"/>
              </a:ext>
            </a:extLst>
          </p:cNvPr>
          <p:cNvSpPr txBox="1"/>
          <p:nvPr/>
        </p:nvSpPr>
        <p:spPr>
          <a:xfrm>
            <a:off x="540004" y="975458"/>
            <a:ext cx="859536" cy="276999"/>
          </a:xfrm>
          <a:prstGeom prst="rect">
            <a:avLst/>
          </a:prstGeom>
          <a:noFill/>
        </p:spPr>
        <p:txBody>
          <a:bodyPr wrap="square">
            <a:spAutoFit/>
          </a:bodyPr>
          <a:lstStyle/>
          <a:p>
            <a:pPr algn="l"/>
            <a:r>
              <a:rPr lang="ja-JP" altLang="en-US" sz="1200" b="1" i="0" dirty="0">
                <a:solidFill>
                  <a:srgbClr val="374151"/>
                </a:solidFill>
                <a:effectLst/>
                <a:latin typeface="Söhne"/>
              </a:rPr>
              <a:t>技術仕様</a:t>
            </a:r>
            <a:endParaRPr lang="en-US" altLang="ja-JP" sz="1200" b="1" i="0" dirty="0">
              <a:solidFill>
                <a:srgbClr val="374151"/>
              </a:solidFill>
              <a:effectLst/>
              <a:latin typeface="Söhne"/>
            </a:endParaRPr>
          </a:p>
        </p:txBody>
      </p:sp>
      <p:grpSp>
        <p:nvGrpSpPr>
          <p:cNvPr id="21" name="群組 20">
            <a:extLst>
              <a:ext uri="{FF2B5EF4-FFF2-40B4-BE49-F238E27FC236}">
                <a16:creationId xmlns:a16="http://schemas.microsoft.com/office/drawing/2014/main" id="{009ECEC7-C543-DB1C-7CDA-11017311E511}"/>
              </a:ext>
            </a:extLst>
          </p:cNvPr>
          <p:cNvGrpSpPr/>
          <p:nvPr/>
        </p:nvGrpSpPr>
        <p:grpSpPr>
          <a:xfrm>
            <a:off x="354076" y="1665628"/>
            <a:ext cx="1404366" cy="267899"/>
            <a:chOff x="354076" y="1665628"/>
            <a:chExt cx="1404366" cy="267899"/>
          </a:xfrm>
        </p:grpSpPr>
        <p:sp>
          <p:nvSpPr>
            <p:cNvPr id="7" name="矩形 6">
              <a:extLst>
                <a:ext uri="{FF2B5EF4-FFF2-40B4-BE49-F238E27FC236}">
                  <a16:creationId xmlns:a16="http://schemas.microsoft.com/office/drawing/2014/main" id="{A5C7BEB4-C037-08D1-595F-F3E3768EC283}"/>
                </a:ext>
              </a:extLst>
            </p:cNvPr>
            <p:cNvSpPr/>
            <p:nvPr/>
          </p:nvSpPr>
          <p:spPr>
            <a:xfrm>
              <a:off x="427736" y="1665628"/>
              <a:ext cx="1279144" cy="267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文字方塊 5">
              <a:extLst>
                <a:ext uri="{FF2B5EF4-FFF2-40B4-BE49-F238E27FC236}">
                  <a16:creationId xmlns:a16="http://schemas.microsoft.com/office/drawing/2014/main" id="{7B5DA237-D0CB-FD62-C8B0-AE98D68E6085}"/>
                </a:ext>
              </a:extLst>
            </p:cNvPr>
            <p:cNvSpPr txBox="1"/>
            <p:nvPr/>
          </p:nvSpPr>
          <p:spPr>
            <a:xfrm>
              <a:off x="354076" y="1686109"/>
              <a:ext cx="1404366" cy="246221"/>
            </a:xfrm>
            <a:prstGeom prst="rect">
              <a:avLst/>
            </a:prstGeom>
            <a:noFill/>
          </p:spPr>
          <p:txBody>
            <a:bodyPr wrap="square">
              <a:spAutoFit/>
            </a:bodyPr>
            <a:lstStyle/>
            <a:p>
              <a:r>
                <a:rPr lang="ja-JP" altLang="en-US" sz="1000" b="1" dirty="0">
                  <a:solidFill>
                    <a:srgbClr val="D73433"/>
                  </a:solidFill>
                  <a:latin typeface="+mn-ea"/>
                </a:rPr>
                <a:t>データカード</a:t>
              </a:r>
              <a:r>
                <a:rPr lang="en-US" altLang="ja-JP" sz="1000" b="1" dirty="0">
                  <a:solidFill>
                    <a:srgbClr val="D73433"/>
                  </a:solidFill>
                  <a:latin typeface="+mn-ea"/>
                </a:rPr>
                <a:t>(MMD)</a:t>
              </a:r>
              <a:r>
                <a:rPr lang="ja-JP" altLang="en-US" sz="1000" b="1" dirty="0">
                  <a:solidFill>
                    <a:srgbClr val="D73433"/>
                  </a:solidFill>
                  <a:latin typeface="+mn-ea"/>
                </a:rPr>
                <a:t> </a:t>
              </a:r>
              <a:endParaRPr lang="zh-TW" altLang="en-US" sz="1000" b="1" dirty="0">
                <a:solidFill>
                  <a:srgbClr val="D73433"/>
                </a:solidFill>
                <a:latin typeface="+mn-ea"/>
              </a:endParaRPr>
            </a:p>
          </p:txBody>
        </p:sp>
      </p:grpSp>
      <p:sp>
        <p:nvSpPr>
          <p:cNvPr id="9" name="矩形 8">
            <a:extLst>
              <a:ext uri="{FF2B5EF4-FFF2-40B4-BE49-F238E27FC236}">
                <a16:creationId xmlns:a16="http://schemas.microsoft.com/office/drawing/2014/main" id="{BC0E8800-9FCD-B9BF-4D9D-2EE2DC10B666}"/>
              </a:ext>
            </a:extLst>
          </p:cNvPr>
          <p:cNvSpPr/>
          <p:nvPr/>
        </p:nvSpPr>
        <p:spPr>
          <a:xfrm>
            <a:off x="471678" y="2004058"/>
            <a:ext cx="2689606" cy="54573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0" name="文字方塊 9">
            <a:extLst>
              <a:ext uri="{FF2B5EF4-FFF2-40B4-BE49-F238E27FC236}">
                <a16:creationId xmlns:a16="http://schemas.microsoft.com/office/drawing/2014/main" id="{AC2F9B24-8790-F7CA-1737-EAC61CA92D9D}"/>
              </a:ext>
            </a:extLst>
          </p:cNvPr>
          <p:cNvSpPr txBox="1"/>
          <p:nvPr/>
        </p:nvSpPr>
        <p:spPr>
          <a:xfrm>
            <a:off x="365760" y="1975613"/>
            <a:ext cx="2785364" cy="4124206"/>
          </a:xfrm>
          <a:prstGeom prst="rect">
            <a:avLst/>
          </a:prstGeom>
          <a:noFill/>
        </p:spPr>
        <p:txBody>
          <a:bodyPr wrap="square">
            <a:spAutoFit/>
          </a:bodyPr>
          <a:lstStyle/>
          <a:p>
            <a:pPr algn="l"/>
            <a:r>
              <a:rPr lang="ja-JP" altLang="en-US" sz="900" b="1" i="0" dirty="0">
                <a:solidFill>
                  <a:srgbClr val="374151"/>
                </a:solidFill>
                <a:effectLst/>
                <a:latin typeface="Söhne"/>
              </a:rPr>
              <a:t>入力電圧 </a:t>
            </a:r>
            <a:r>
              <a:rPr lang="en-US" altLang="ja-JP" sz="900" b="1" i="0" dirty="0">
                <a:solidFill>
                  <a:srgbClr val="DC4F4E"/>
                </a:solidFill>
                <a:effectLst/>
                <a:latin typeface="Söhne"/>
              </a:rPr>
              <a:t>_______</a:t>
            </a:r>
            <a:r>
              <a:rPr lang="en-US" altLang="zh-TW" sz="900" b="1" i="0" dirty="0">
                <a:solidFill>
                  <a:srgbClr val="DC4F4E"/>
                </a:solidFill>
                <a:effectLst/>
                <a:latin typeface="Söhne"/>
              </a:rPr>
              <a:t>_____</a:t>
            </a:r>
            <a:r>
              <a:rPr lang="en-US" altLang="ja-JP" sz="900" b="1" i="0" dirty="0">
                <a:solidFill>
                  <a:srgbClr val="DC4F4E"/>
                </a:solidFill>
                <a:effectLst/>
                <a:latin typeface="Söhne"/>
              </a:rPr>
              <a:t>__</a:t>
            </a:r>
            <a:r>
              <a:rPr lang="en-US" altLang="ja-JP" sz="900" b="1" i="0" dirty="0">
                <a:solidFill>
                  <a:srgbClr val="374151"/>
                </a:solidFill>
                <a:effectLst/>
                <a:latin typeface="Söhne"/>
              </a:rPr>
              <a:t> 12 - 24 VDC </a:t>
            </a:r>
          </a:p>
          <a:p>
            <a:pPr algn="l"/>
            <a:r>
              <a:rPr lang="ja-JP" altLang="en-US" sz="900" b="1" i="0" dirty="0">
                <a:solidFill>
                  <a:srgbClr val="374151"/>
                </a:solidFill>
                <a:effectLst/>
                <a:latin typeface="Söhne"/>
              </a:rPr>
              <a:t>入力電圧許容差 </a:t>
            </a:r>
            <a:r>
              <a:rPr lang="en-US" altLang="ja-JP" sz="900" b="1" i="0" dirty="0">
                <a:solidFill>
                  <a:srgbClr val="DC4F4E"/>
                </a:solidFill>
                <a:effectLst/>
                <a:latin typeface="Söhne"/>
              </a:rPr>
              <a:t>__</a:t>
            </a:r>
            <a:r>
              <a:rPr lang="en-US" altLang="zh-TW" sz="900" b="1" i="0" dirty="0">
                <a:solidFill>
                  <a:srgbClr val="DC4F4E"/>
                </a:solidFill>
                <a:effectLst/>
                <a:latin typeface="Söhne"/>
              </a:rPr>
              <a:t>_____</a:t>
            </a:r>
            <a:r>
              <a:rPr lang="en-US" altLang="ja-JP" sz="900" b="1" i="0" dirty="0">
                <a:solidFill>
                  <a:srgbClr val="DC4F4E"/>
                </a:solidFill>
                <a:effectLst/>
                <a:latin typeface="Söhne"/>
              </a:rPr>
              <a:t>_</a:t>
            </a:r>
            <a:r>
              <a:rPr lang="en-US" altLang="ja-JP" sz="900" b="1" i="0" dirty="0">
                <a:solidFill>
                  <a:srgbClr val="374151"/>
                </a:solidFill>
                <a:effectLst/>
                <a:latin typeface="Söhne"/>
              </a:rPr>
              <a:t> ±10% </a:t>
            </a:r>
          </a:p>
          <a:p>
            <a:pPr algn="l"/>
            <a:r>
              <a:rPr lang="ja-JP" altLang="en-US" sz="900" b="1" i="0" dirty="0">
                <a:solidFill>
                  <a:srgbClr val="374151"/>
                </a:solidFill>
                <a:effectLst/>
                <a:latin typeface="Söhne"/>
              </a:rPr>
              <a:t>最大電流消費 </a:t>
            </a:r>
            <a:r>
              <a:rPr lang="en-US" altLang="ja-JP" sz="900" b="1" i="0" dirty="0">
                <a:solidFill>
                  <a:srgbClr val="DC4F4E"/>
                </a:solidFill>
                <a:effectLst/>
                <a:latin typeface="Söhne"/>
              </a:rPr>
              <a:t>____</a:t>
            </a:r>
            <a:r>
              <a:rPr lang="en-US" altLang="zh-TW" sz="900" b="1" i="0" dirty="0">
                <a:solidFill>
                  <a:srgbClr val="DC4F4E"/>
                </a:solidFill>
                <a:effectLst/>
                <a:latin typeface="Söhne"/>
              </a:rPr>
              <a:t>_____</a:t>
            </a:r>
            <a:r>
              <a:rPr lang="en-US" altLang="ja-JP" sz="900" b="1" i="0" dirty="0">
                <a:solidFill>
                  <a:srgbClr val="DC4F4E"/>
                </a:solidFill>
                <a:effectLst/>
                <a:latin typeface="Söhne"/>
              </a:rPr>
              <a:t>_</a:t>
            </a:r>
            <a:r>
              <a:rPr lang="en-US" altLang="ja-JP" sz="900" b="1" i="0" dirty="0">
                <a:solidFill>
                  <a:srgbClr val="374151"/>
                </a:solidFill>
                <a:effectLst/>
                <a:latin typeface="Söhne"/>
              </a:rPr>
              <a:t> 100 mA </a:t>
            </a:r>
          </a:p>
          <a:p>
            <a:pPr algn="l"/>
            <a:r>
              <a:rPr lang="ja-JP" altLang="en-US" sz="900" b="1" i="0" dirty="0">
                <a:solidFill>
                  <a:srgbClr val="374151"/>
                </a:solidFill>
                <a:effectLst/>
                <a:latin typeface="Söhne"/>
              </a:rPr>
              <a:t>通信プロトコル </a:t>
            </a:r>
            <a:r>
              <a:rPr lang="en-US" altLang="ja-JP" sz="900" b="1" i="0" dirty="0">
                <a:solidFill>
                  <a:srgbClr val="DC4F4E"/>
                </a:solidFill>
                <a:effectLst/>
                <a:latin typeface="Söhne"/>
              </a:rPr>
              <a:t>___</a:t>
            </a:r>
            <a:r>
              <a:rPr lang="en-US" altLang="zh-TW" sz="900" b="1" i="0" dirty="0">
                <a:solidFill>
                  <a:srgbClr val="DC4F4E"/>
                </a:solidFill>
                <a:effectLst/>
                <a:latin typeface="Söhne"/>
              </a:rPr>
              <a:t>___</a:t>
            </a:r>
            <a:r>
              <a:rPr lang="en-US" altLang="ja-JP" sz="900" b="1" i="0" dirty="0">
                <a:solidFill>
                  <a:srgbClr val="DC4F4E"/>
                </a:solidFill>
                <a:effectLst/>
                <a:latin typeface="Söhne"/>
              </a:rPr>
              <a:t>__</a:t>
            </a:r>
            <a:r>
              <a:rPr lang="en-US" altLang="ja-JP" sz="900" b="1" i="0" dirty="0">
                <a:solidFill>
                  <a:srgbClr val="374151"/>
                </a:solidFill>
                <a:effectLst/>
                <a:latin typeface="Söhne"/>
              </a:rPr>
              <a:t> Modbus RS485 </a:t>
            </a:r>
          </a:p>
          <a:p>
            <a:pPr algn="l"/>
            <a:r>
              <a:rPr lang="ja-JP" altLang="en-US" sz="900" b="1" i="0" dirty="0">
                <a:solidFill>
                  <a:srgbClr val="374151"/>
                </a:solidFill>
                <a:effectLst/>
                <a:latin typeface="Söhne"/>
              </a:rPr>
              <a:t>保護等級 </a:t>
            </a:r>
            <a:r>
              <a:rPr lang="en-US" altLang="ja-JP" sz="900" b="1" i="0" dirty="0">
                <a:solidFill>
                  <a:srgbClr val="DC4F4E"/>
                </a:solidFill>
                <a:effectLst/>
                <a:latin typeface="Söhne"/>
              </a:rPr>
              <a:t>_______</a:t>
            </a:r>
            <a:r>
              <a:rPr lang="en-US" altLang="zh-TW" sz="900" b="1" i="0" dirty="0">
                <a:solidFill>
                  <a:srgbClr val="DC4F4E"/>
                </a:solidFill>
                <a:effectLst/>
                <a:latin typeface="Söhne"/>
              </a:rPr>
              <a:t>__</a:t>
            </a:r>
            <a:r>
              <a:rPr lang="en-US" altLang="ja-JP" sz="900" b="1" i="0" dirty="0">
                <a:solidFill>
                  <a:srgbClr val="DC4F4E"/>
                </a:solidFill>
                <a:effectLst/>
                <a:latin typeface="Söhne"/>
              </a:rPr>
              <a:t>_</a:t>
            </a:r>
            <a:r>
              <a:rPr lang="en-US" altLang="zh-TW" sz="900" b="1" i="0" dirty="0">
                <a:solidFill>
                  <a:srgbClr val="DC4F4E"/>
                </a:solidFill>
                <a:effectLst/>
                <a:latin typeface="Söhne"/>
              </a:rPr>
              <a:t>___</a:t>
            </a:r>
            <a:r>
              <a:rPr lang="en-US" altLang="ja-JP" sz="900" b="1" i="0" dirty="0">
                <a:solidFill>
                  <a:srgbClr val="DC4F4E"/>
                </a:solidFill>
                <a:effectLst/>
                <a:latin typeface="Söhne"/>
              </a:rPr>
              <a:t>_</a:t>
            </a:r>
            <a:r>
              <a:rPr lang="en-US" altLang="ja-JP" sz="900" b="1" i="0" dirty="0">
                <a:solidFill>
                  <a:srgbClr val="374151"/>
                </a:solidFill>
                <a:effectLst/>
                <a:latin typeface="Söhne"/>
              </a:rPr>
              <a:t> IP 30 </a:t>
            </a:r>
          </a:p>
          <a:p>
            <a:pPr algn="l"/>
            <a:r>
              <a:rPr lang="ja-JP" altLang="en-US" sz="900" b="1" i="0" dirty="0">
                <a:solidFill>
                  <a:srgbClr val="374151"/>
                </a:solidFill>
                <a:effectLst/>
                <a:latin typeface="Söhne"/>
              </a:rPr>
              <a:t>サイズ </a:t>
            </a:r>
            <a:r>
              <a:rPr lang="en-US" altLang="ja-JP" sz="900" b="1" i="0" dirty="0">
                <a:solidFill>
                  <a:srgbClr val="DC4F4E"/>
                </a:solidFill>
                <a:effectLst/>
                <a:latin typeface="Söhne"/>
              </a:rPr>
              <a:t>_______</a:t>
            </a:r>
            <a:r>
              <a:rPr lang="en-US" altLang="zh-TW" sz="900" b="1" i="0" dirty="0">
                <a:solidFill>
                  <a:srgbClr val="DC4F4E"/>
                </a:solidFill>
                <a:effectLst/>
                <a:latin typeface="Söhne"/>
              </a:rPr>
              <a:t>_</a:t>
            </a:r>
            <a:r>
              <a:rPr lang="en-US" altLang="ja-JP" sz="900" b="1" i="0" dirty="0">
                <a:solidFill>
                  <a:srgbClr val="DC4F4E"/>
                </a:solidFill>
                <a:effectLst/>
                <a:latin typeface="Söhne"/>
              </a:rPr>
              <a:t>__</a:t>
            </a:r>
            <a:r>
              <a:rPr lang="en-US" altLang="zh-TW" sz="900" b="1" i="0" dirty="0">
                <a:solidFill>
                  <a:srgbClr val="DC4F4E"/>
                </a:solidFill>
                <a:effectLst/>
                <a:latin typeface="Söhne"/>
              </a:rPr>
              <a:t>_____</a:t>
            </a:r>
            <a:r>
              <a:rPr lang="en-US" altLang="ja-JP" sz="900" b="1" i="0" dirty="0">
                <a:solidFill>
                  <a:srgbClr val="DC4F4E"/>
                </a:solidFill>
                <a:effectLst/>
                <a:latin typeface="Söhne"/>
              </a:rPr>
              <a:t>_</a:t>
            </a:r>
            <a:r>
              <a:rPr lang="en-US" altLang="ja-JP" sz="900" b="1" i="0" dirty="0">
                <a:solidFill>
                  <a:srgbClr val="374151"/>
                </a:solidFill>
                <a:effectLst/>
                <a:latin typeface="Söhne"/>
              </a:rPr>
              <a:t> 98 x 57 x 17.5 mm </a:t>
            </a:r>
          </a:p>
          <a:p>
            <a:pPr algn="l"/>
            <a:r>
              <a:rPr lang="ja-JP" altLang="en-US" sz="900" b="1" i="0" dirty="0">
                <a:solidFill>
                  <a:srgbClr val="374151"/>
                </a:solidFill>
                <a:effectLst/>
                <a:latin typeface="Söhne"/>
              </a:rPr>
              <a:t>重量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____________</a:t>
            </a:r>
            <a:r>
              <a:rPr lang="en-US" altLang="ja-JP" sz="900" b="1" i="0" dirty="0">
                <a:solidFill>
                  <a:srgbClr val="DC4F4E"/>
                </a:solidFill>
                <a:effectLst/>
                <a:latin typeface="Söhne"/>
              </a:rPr>
              <a:t>_</a:t>
            </a:r>
            <a:r>
              <a:rPr lang="en-US" altLang="ja-JP" sz="900" b="1" i="0" dirty="0">
                <a:solidFill>
                  <a:srgbClr val="374151"/>
                </a:solidFill>
                <a:effectLst/>
                <a:latin typeface="Söhne"/>
              </a:rPr>
              <a:t> 55g</a:t>
            </a:r>
          </a:p>
          <a:p>
            <a:pPr algn="l"/>
            <a:r>
              <a:rPr lang="ja-JP" altLang="en-US" sz="900" b="1" i="0" dirty="0">
                <a:solidFill>
                  <a:srgbClr val="374151"/>
                </a:solidFill>
                <a:effectLst/>
                <a:latin typeface="Söhne"/>
              </a:rPr>
              <a:t>取り付け </a:t>
            </a:r>
            <a:r>
              <a:rPr lang="en-US" altLang="ja-JP" sz="900" b="1" i="0" dirty="0">
                <a:solidFill>
                  <a:srgbClr val="DC4F4E"/>
                </a:solidFill>
                <a:effectLst/>
                <a:latin typeface="Söhne"/>
              </a:rPr>
              <a:t>______</a:t>
            </a:r>
            <a:r>
              <a:rPr lang="en-US" altLang="zh-TW" sz="900" b="1" i="0" dirty="0">
                <a:solidFill>
                  <a:srgbClr val="DC4F4E"/>
                </a:solidFill>
                <a:effectLst/>
                <a:latin typeface="Söhne"/>
              </a:rPr>
              <a:t>________</a:t>
            </a:r>
            <a:r>
              <a:rPr lang="en-US" altLang="ja-JP" sz="900" b="1" i="0" dirty="0">
                <a:solidFill>
                  <a:srgbClr val="374151"/>
                </a:solidFill>
                <a:effectLst/>
                <a:latin typeface="Söhne"/>
              </a:rPr>
              <a:t> DIN</a:t>
            </a:r>
            <a:r>
              <a:rPr lang="ja-JP" altLang="en-US" sz="900" b="1" i="0" dirty="0">
                <a:solidFill>
                  <a:srgbClr val="374151"/>
                </a:solidFill>
                <a:effectLst/>
                <a:latin typeface="Söhne"/>
              </a:rPr>
              <a:t>レール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設定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____________</a:t>
            </a:r>
            <a:r>
              <a:rPr lang="en-US" altLang="ja-JP" sz="900" b="1" i="0" dirty="0">
                <a:solidFill>
                  <a:srgbClr val="DC4F4E"/>
                </a:solidFill>
                <a:effectLst/>
                <a:latin typeface="Söhne"/>
              </a:rPr>
              <a:t>_</a:t>
            </a:r>
            <a:r>
              <a:rPr lang="en-US" altLang="ja-JP" sz="900" b="1" i="0" dirty="0">
                <a:solidFill>
                  <a:srgbClr val="374151"/>
                </a:solidFill>
                <a:effectLst/>
                <a:latin typeface="Söhne"/>
              </a:rPr>
              <a:t> DIP</a:t>
            </a:r>
            <a:r>
              <a:rPr lang="ja-JP" altLang="en-US" sz="900" b="1" i="0" dirty="0">
                <a:solidFill>
                  <a:srgbClr val="374151"/>
                </a:solidFill>
                <a:effectLst/>
                <a:latin typeface="Söhne"/>
              </a:rPr>
              <a:t>スイッチ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精度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a:t>
            </a:r>
            <a:r>
              <a:rPr lang="en-US" altLang="ja-JP" sz="900" b="1" i="0" dirty="0">
                <a:solidFill>
                  <a:srgbClr val="DC4F4E"/>
                </a:solidFill>
                <a:effectLst/>
                <a:latin typeface="Söhne"/>
              </a:rPr>
              <a:t>_</a:t>
            </a:r>
            <a:r>
              <a:rPr lang="en-US" altLang="zh-TW" sz="900" b="1" i="0" dirty="0">
                <a:solidFill>
                  <a:srgbClr val="DC4F4E"/>
                </a:solidFill>
                <a:effectLst/>
                <a:latin typeface="Söhne"/>
              </a:rPr>
              <a:t>___</a:t>
            </a:r>
            <a:r>
              <a:rPr lang="en-US" altLang="ja-JP" sz="900" b="1" i="0" dirty="0">
                <a:solidFill>
                  <a:srgbClr val="374151"/>
                </a:solidFill>
                <a:effectLst/>
                <a:latin typeface="Söhne"/>
              </a:rPr>
              <a:t> </a:t>
            </a:r>
            <a:r>
              <a:rPr lang="ja-JP" altLang="en-US" sz="900" b="1" i="0" dirty="0">
                <a:solidFill>
                  <a:srgbClr val="374151"/>
                </a:solidFill>
                <a:effectLst/>
                <a:latin typeface="Söhne"/>
              </a:rPr>
              <a:t>入力デバイスの精度</a:t>
            </a:r>
            <a:endParaRPr lang="en-US" altLang="ja-JP" sz="900" b="1" i="0" dirty="0">
              <a:solidFill>
                <a:srgbClr val="374151"/>
              </a:solidFill>
              <a:effectLst/>
              <a:latin typeface="Söhne"/>
            </a:endParaRPr>
          </a:p>
          <a:p>
            <a:pPr algn="l"/>
            <a:r>
              <a:rPr lang="zh-TW" altLang="en-US" sz="900" b="1" dirty="0">
                <a:solidFill>
                  <a:srgbClr val="374151"/>
                </a:solidFill>
                <a:latin typeface="Söhne"/>
              </a:rPr>
              <a:t>                                                   </a:t>
            </a:r>
            <a:r>
              <a:rPr lang="ja-JP" altLang="en-US" sz="900" b="1" i="0" dirty="0">
                <a:solidFill>
                  <a:srgbClr val="374151"/>
                </a:solidFill>
                <a:effectLst/>
                <a:latin typeface="Söhne"/>
              </a:rPr>
              <a:t>に依存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サンプリングレート </a:t>
            </a:r>
            <a:r>
              <a:rPr lang="en-US" altLang="ja-JP" sz="900" b="1" i="0" dirty="0">
                <a:solidFill>
                  <a:srgbClr val="DC4F4E"/>
                </a:solidFill>
                <a:effectLst/>
                <a:latin typeface="Söhne"/>
              </a:rPr>
              <a:t>_</a:t>
            </a:r>
            <a:r>
              <a:rPr lang="en-US" altLang="zh-TW" sz="900" b="1" i="0" dirty="0">
                <a:solidFill>
                  <a:srgbClr val="DC4F4E"/>
                </a:solidFill>
                <a:effectLst/>
                <a:latin typeface="Söhne"/>
              </a:rPr>
              <a:t>___</a:t>
            </a:r>
            <a:r>
              <a:rPr lang="en-US" altLang="ja-JP" sz="900" b="1" i="0" dirty="0">
                <a:solidFill>
                  <a:srgbClr val="374151"/>
                </a:solidFill>
                <a:effectLst/>
                <a:latin typeface="Söhne"/>
              </a:rPr>
              <a:t> 1</a:t>
            </a:r>
            <a:r>
              <a:rPr lang="ja-JP" altLang="en-US" sz="900" b="1" i="0" dirty="0">
                <a:solidFill>
                  <a:srgbClr val="374151"/>
                </a:solidFill>
                <a:effectLst/>
                <a:latin typeface="Söhne"/>
              </a:rPr>
              <a:t>秒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筐体材料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a:t>
            </a:r>
            <a:r>
              <a:rPr lang="en-US" altLang="ja-JP" sz="900" b="1" i="0" dirty="0">
                <a:solidFill>
                  <a:srgbClr val="374151"/>
                </a:solidFill>
                <a:effectLst/>
                <a:latin typeface="Söhne"/>
              </a:rPr>
              <a:t> PA-UL94V0 </a:t>
            </a:r>
          </a:p>
          <a:p>
            <a:pPr algn="l"/>
            <a:r>
              <a:rPr lang="ja-JP" altLang="en-US" sz="900" b="1" i="0" dirty="0">
                <a:solidFill>
                  <a:srgbClr val="374151"/>
                </a:solidFill>
                <a:effectLst/>
                <a:latin typeface="Söhne"/>
              </a:rPr>
              <a:t>安全保護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a:t>
            </a:r>
            <a:r>
              <a:rPr lang="en-US" altLang="ja-JP" sz="900" b="1" i="0" dirty="0">
                <a:solidFill>
                  <a:srgbClr val="374151"/>
                </a:solidFill>
                <a:effectLst/>
                <a:latin typeface="Söhne"/>
              </a:rPr>
              <a:t> Class </a:t>
            </a:r>
            <a:r>
              <a:rPr lang="en-US" altLang="ja-JP" sz="900" b="1" dirty="0">
                <a:solidFill>
                  <a:srgbClr val="374151"/>
                </a:solidFill>
                <a:latin typeface="Söhne"/>
              </a:rPr>
              <a:t>Ⅲ</a:t>
            </a:r>
            <a:r>
              <a:rPr lang="en-US" altLang="ja-JP" sz="900" b="1" i="0" dirty="0">
                <a:solidFill>
                  <a:srgbClr val="374151"/>
                </a:solidFill>
                <a:effectLst/>
                <a:latin typeface="Söhne"/>
              </a:rPr>
              <a:t> </a:t>
            </a:r>
          </a:p>
          <a:p>
            <a:pPr algn="l"/>
            <a:r>
              <a:rPr lang="ja-JP" altLang="en-US" sz="900" b="1" i="0" dirty="0">
                <a:solidFill>
                  <a:srgbClr val="374151"/>
                </a:solidFill>
                <a:effectLst/>
                <a:latin typeface="Söhne"/>
              </a:rPr>
              <a:t>絶縁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a:t>
            </a:r>
            <a:r>
              <a:rPr lang="en-US" altLang="zh-TW" sz="900" b="1" i="0" dirty="0">
                <a:solidFill>
                  <a:srgbClr val="DC4F4E"/>
                </a:solidFill>
                <a:effectLst/>
                <a:latin typeface="Söhne"/>
              </a:rPr>
              <a:t>_____</a:t>
            </a:r>
            <a:r>
              <a:rPr lang="en-US" altLang="ja-JP" sz="900" b="1" i="0" dirty="0">
                <a:solidFill>
                  <a:srgbClr val="374151"/>
                </a:solidFill>
                <a:effectLst/>
                <a:latin typeface="Söhne"/>
              </a:rPr>
              <a:t> RS-485 500V </a:t>
            </a:r>
          </a:p>
          <a:p>
            <a:pPr algn="l"/>
            <a:r>
              <a:rPr lang="ja-JP" altLang="en-US" sz="900" b="1" i="0" dirty="0">
                <a:solidFill>
                  <a:srgbClr val="374151"/>
                </a:solidFill>
                <a:effectLst/>
                <a:latin typeface="Söhne"/>
              </a:rPr>
              <a:t>機能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__________</a:t>
            </a:r>
            <a:r>
              <a:rPr lang="en-US" altLang="ja-JP" sz="900" b="1" i="0" dirty="0">
                <a:solidFill>
                  <a:srgbClr val="DC4F4E"/>
                </a:solidFill>
                <a:effectLst/>
                <a:latin typeface="Söhne"/>
              </a:rPr>
              <a:t>_</a:t>
            </a:r>
            <a:r>
              <a:rPr lang="en-US" altLang="zh-TW" sz="900" b="1" i="0" dirty="0">
                <a:solidFill>
                  <a:srgbClr val="DC4F4E"/>
                </a:solidFill>
                <a:effectLst/>
                <a:latin typeface="Söhne"/>
              </a:rPr>
              <a:t>__</a:t>
            </a:r>
            <a:r>
              <a:rPr lang="en-US" altLang="ja-JP" sz="900" b="1" i="0" dirty="0">
                <a:solidFill>
                  <a:srgbClr val="374151"/>
                </a:solidFill>
                <a:effectLst/>
                <a:latin typeface="Söhne"/>
              </a:rPr>
              <a:t> </a:t>
            </a:r>
            <a:r>
              <a:rPr lang="ja-JP" altLang="en-US" sz="900" b="1" i="0" dirty="0">
                <a:solidFill>
                  <a:srgbClr val="374151"/>
                </a:solidFill>
                <a:effectLst/>
                <a:latin typeface="Söhne"/>
              </a:rPr>
              <a:t>温度監視、警報生成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リレータイプ </a:t>
            </a:r>
            <a:r>
              <a:rPr lang="en-US" altLang="ja-JP" sz="900" b="1" i="0" dirty="0">
                <a:solidFill>
                  <a:srgbClr val="DC4F4E"/>
                </a:solidFill>
                <a:effectLst/>
                <a:latin typeface="Söhne"/>
              </a:rPr>
              <a:t>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a:t>
            </a:r>
            <a:r>
              <a:rPr lang="en-US" altLang="ja-JP" sz="900" b="1" i="0" dirty="0">
                <a:solidFill>
                  <a:srgbClr val="374151"/>
                </a:solidFill>
                <a:effectLst/>
                <a:latin typeface="Söhne"/>
              </a:rPr>
              <a:t> KEMET EC2-3NU</a:t>
            </a:r>
            <a:r>
              <a:rPr lang="ja-JP" altLang="en-US" sz="900" b="1" i="0" dirty="0">
                <a:solidFill>
                  <a:srgbClr val="374151"/>
                </a:solidFill>
                <a:effectLst/>
                <a:latin typeface="Söhne"/>
              </a:rPr>
              <a:t>または</a:t>
            </a:r>
            <a:endParaRPr lang="en-US" altLang="ja-JP" sz="900" b="1" i="0" dirty="0">
              <a:solidFill>
                <a:srgbClr val="374151"/>
              </a:solidFill>
              <a:effectLst/>
              <a:latin typeface="Söhne"/>
            </a:endParaRPr>
          </a:p>
          <a:p>
            <a:pPr algn="l"/>
            <a:r>
              <a:rPr lang="zh-TW" altLang="en-US" sz="900" b="1" dirty="0">
                <a:solidFill>
                  <a:srgbClr val="374151"/>
                </a:solidFill>
                <a:latin typeface="Söhne"/>
              </a:rPr>
              <a:t>                                                   </a:t>
            </a:r>
            <a:r>
              <a:rPr lang="ja-JP" altLang="en-US" sz="900" b="1" i="0" dirty="0">
                <a:solidFill>
                  <a:srgbClr val="374151"/>
                </a:solidFill>
                <a:effectLst/>
                <a:latin typeface="Söhne"/>
              </a:rPr>
              <a:t>互換品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リレー機能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a:t>
            </a:r>
            <a:r>
              <a:rPr lang="en-US" altLang="ja-JP" sz="900" b="1" i="0" dirty="0">
                <a:solidFill>
                  <a:srgbClr val="DC4F4E"/>
                </a:solidFill>
                <a:effectLst/>
                <a:latin typeface="Söhne"/>
              </a:rPr>
              <a:t>_</a:t>
            </a:r>
            <a:r>
              <a:rPr lang="en-US" altLang="ja-JP" sz="900" b="1" i="0" dirty="0">
                <a:solidFill>
                  <a:srgbClr val="374151"/>
                </a:solidFill>
                <a:effectLst/>
                <a:latin typeface="Söhne"/>
              </a:rPr>
              <a:t> </a:t>
            </a:r>
            <a:r>
              <a:rPr lang="ja-JP" altLang="en-US" sz="900" b="1" i="0" dirty="0">
                <a:solidFill>
                  <a:srgbClr val="374151"/>
                </a:solidFill>
                <a:effectLst/>
                <a:latin typeface="Söhne"/>
              </a:rPr>
              <a:t>常開</a:t>
            </a:r>
            <a:r>
              <a:rPr lang="en-US" altLang="ja-JP" sz="900" b="1" i="0" dirty="0">
                <a:solidFill>
                  <a:srgbClr val="374151"/>
                </a:solidFill>
                <a:effectLst/>
                <a:latin typeface="Söhne"/>
              </a:rPr>
              <a:t>/</a:t>
            </a:r>
            <a:r>
              <a:rPr lang="ja-JP" altLang="en-US" sz="900" b="1" i="0" dirty="0">
                <a:solidFill>
                  <a:srgbClr val="374151"/>
                </a:solidFill>
                <a:effectLst/>
                <a:latin typeface="Söhne"/>
              </a:rPr>
              <a:t>常閉</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出力電流 </a:t>
            </a:r>
            <a:r>
              <a:rPr lang="en-US" altLang="ja-JP" sz="900" b="1" i="0" dirty="0">
                <a:solidFill>
                  <a:srgbClr val="DC4F4E"/>
                </a:solidFill>
                <a:effectLst/>
                <a:latin typeface="Söhne"/>
              </a:rPr>
              <a:t>_____</a:t>
            </a:r>
            <a:r>
              <a:rPr lang="en-US" altLang="zh-TW" sz="900" b="1" i="0" dirty="0">
                <a:solidFill>
                  <a:srgbClr val="DC4F4E"/>
                </a:solidFill>
                <a:effectLst/>
                <a:latin typeface="Söhne"/>
              </a:rPr>
              <a:t>________</a:t>
            </a:r>
            <a:r>
              <a:rPr lang="en-US" altLang="ja-JP" sz="900" b="1" i="0" dirty="0">
                <a:solidFill>
                  <a:srgbClr val="DC4F4E"/>
                </a:solidFill>
                <a:effectLst/>
                <a:latin typeface="Söhne"/>
              </a:rPr>
              <a:t>_</a:t>
            </a:r>
            <a:r>
              <a:rPr lang="en-US" altLang="ja-JP" sz="900" b="1" i="0" dirty="0">
                <a:solidFill>
                  <a:srgbClr val="374151"/>
                </a:solidFill>
                <a:effectLst/>
                <a:latin typeface="Söhne"/>
              </a:rPr>
              <a:t> 2A </a:t>
            </a:r>
          </a:p>
          <a:p>
            <a:pPr algn="l"/>
            <a:endParaRPr lang="en-US" altLang="ja-JP" sz="900" b="1" i="0" dirty="0">
              <a:solidFill>
                <a:srgbClr val="374151"/>
              </a:solidFill>
              <a:effectLst/>
              <a:latin typeface="Söhne"/>
            </a:endParaRPr>
          </a:p>
          <a:p>
            <a:pPr algn="l"/>
            <a:endParaRPr lang="ja-JP" altLang="en-US" sz="900" b="1" i="0" dirty="0">
              <a:solidFill>
                <a:srgbClr val="374151"/>
              </a:solidFill>
              <a:effectLst/>
              <a:latin typeface="Söhne"/>
            </a:endParaRPr>
          </a:p>
          <a:p>
            <a:pPr algn="l"/>
            <a:r>
              <a:rPr lang="ja-JP" altLang="en-US" sz="900" b="1" i="0" dirty="0">
                <a:solidFill>
                  <a:srgbClr val="374151"/>
                </a:solidFill>
                <a:effectLst/>
                <a:latin typeface="Söhne"/>
              </a:rPr>
              <a:t>リレー定格電圧 </a:t>
            </a:r>
            <a:r>
              <a:rPr lang="en-US" altLang="ja-JP" sz="900" b="1" i="0" dirty="0">
                <a:solidFill>
                  <a:srgbClr val="DC4F4E"/>
                </a:solidFill>
                <a:effectLst/>
                <a:latin typeface="Söhne"/>
              </a:rPr>
              <a:t>___</a:t>
            </a:r>
            <a:r>
              <a:rPr lang="en-US" altLang="zh-TW" sz="900" b="1" i="0" dirty="0">
                <a:solidFill>
                  <a:srgbClr val="DC4F4E"/>
                </a:solidFill>
                <a:effectLst/>
                <a:latin typeface="Söhne"/>
              </a:rPr>
              <a:t>___</a:t>
            </a:r>
            <a:r>
              <a:rPr lang="en-US" altLang="ja-JP" sz="900" b="1" i="0" dirty="0">
                <a:solidFill>
                  <a:srgbClr val="DC4F4E"/>
                </a:solidFill>
                <a:effectLst/>
                <a:latin typeface="Söhne"/>
              </a:rPr>
              <a:t>__</a:t>
            </a:r>
            <a:r>
              <a:rPr lang="en-US" altLang="ja-JP" sz="900" b="1" i="0" dirty="0">
                <a:solidFill>
                  <a:srgbClr val="374151"/>
                </a:solidFill>
                <a:effectLst/>
                <a:latin typeface="Söhne"/>
              </a:rPr>
              <a:t> 24VAC/24VDC </a:t>
            </a:r>
          </a:p>
          <a:p>
            <a:pPr algn="l"/>
            <a:r>
              <a:rPr lang="ja-JP" altLang="en-US" sz="900" b="1" i="0" dirty="0">
                <a:solidFill>
                  <a:srgbClr val="374151"/>
                </a:solidFill>
                <a:effectLst/>
                <a:latin typeface="Söhne"/>
              </a:rPr>
              <a:t>リレー最小負荷 </a:t>
            </a:r>
            <a:r>
              <a:rPr lang="en-US" altLang="ja-JP" sz="900" b="1" i="0" dirty="0">
                <a:solidFill>
                  <a:srgbClr val="DC4F4E"/>
                </a:solidFill>
                <a:effectLst/>
                <a:latin typeface="Söhne"/>
              </a:rPr>
              <a:t>_____</a:t>
            </a:r>
            <a:r>
              <a:rPr lang="en-US" altLang="zh-TW" sz="900" b="1" i="0" dirty="0">
                <a:solidFill>
                  <a:srgbClr val="DC4F4E"/>
                </a:solidFill>
                <a:effectLst/>
                <a:latin typeface="Söhne"/>
              </a:rPr>
              <a:t>___</a:t>
            </a:r>
            <a:r>
              <a:rPr lang="en-US" altLang="ja-JP" sz="900" b="1" i="0" dirty="0">
                <a:solidFill>
                  <a:srgbClr val="374151"/>
                </a:solidFill>
                <a:effectLst/>
                <a:latin typeface="Söhne"/>
              </a:rPr>
              <a:t> 10 </a:t>
            </a:r>
            <a:r>
              <a:rPr lang="en-US" altLang="ja-JP" sz="900" b="1" i="0" dirty="0" err="1">
                <a:solidFill>
                  <a:srgbClr val="374151"/>
                </a:solidFill>
                <a:effectLst/>
                <a:latin typeface="Söhne"/>
              </a:rPr>
              <a:t>uA</a:t>
            </a:r>
            <a:r>
              <a:rPr lang="ja-JP" altLang="en-US" sz="900" b="1" i="0" dirty="0">
                <a:solidFill>
                  <a:srgbClr val="374151"/>
                </a:solidFill>
                <a:effectLst/>
                <a:latin typeface="Söhne"/>
              </a:rPr>
              <a:t>、</a:t>
            </a:r>
            <a:r>
              <a:rPr lang="en-US" altLang="ja-JP" sz="900" b="1" i="0" dirty="0">
                <a:solidFill>
                  <a:srgbClr val="374151"/>
                </a:solidFill>
                <a:effectLst/>
                <a:latin typeface="Söhne"/>
              </a:rPr>
              <a:t>10 </a:t>
            </a:r>
            <a:r>
              <a:rPr lang="en-US" altLang="ja-JP" sz="900" b="1" i="0" dirty="0" err="1">
                <a:solidFill>
                  <a:srgbClr val="374151"/>
                </a:solidFill>
                <a:effectLst/>
                <a:latin typeface="Söhne"/>
              </a:rPr>
              <a:t>mVDC</a:t>
            </a:r>
            <a:r>
              <a:rPr lang="en-US" altLang="ja-JP" sz="900" b="1" i="0" dirty="0">
                <a:solidFill>
                  <a:srgbClr val="374151"/>
                </a:solidFill>
                <a:effectLst/>
                <a:latin typeface="Söhne"/>
              </a:rPr>
              <a:t> </a:t>
            </a:r>
          </a:p>
          <a:p>
            <a:pPr algn="l"/>
            <a:r>
              <a:rPr lang="ja-JP" altLang="en-US" sz="900" b="1" i="0" dirty="0">
                <a:solidFill>
                  <a:srgbClr val="374151"/>
                </a:solidFill>
                <a:effectLst/>
                <a:latin typeface="Söhne"/>
              </a:rPr>
              <a:t>リレー寿命 </a:t>
            </a:r>
            <a:r>
              <a:rPr lang="en-US" altLang="ja-JP" sz="900" b="1" i="0" dirty="0">
                <a:solidFill>
                  <a:srgbClr val="DC4F4E"/>
                </a:solidFill>
                <a:effectLst/>
                <a:latin typeface="Söhne"/>
              </a:rPr>
              <a:t>____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a:t>
            </a:r>
            <a:r>
              <a:rPr lang="en-US" altLang="ja-JP" sz="900" b="1" i="0" dirty="0">
                <a:solidFill>
                  <a:srgbClr val="374151"/>
                </a:solidFill>
                <a:effectLst/>
                <a:latin typeface="Söhne"/>
              </a:rPr>
              <a:t> 1*10</a:t>
            </a:r>
            <a:r>
              <a:rPr lang="en-US" altLang="ja-JP" sz="900" b="1" i="0" baseline="30000" dirty="0">
                <a:solidFill>
                  <a:srgbClr val="374151"/>
                </a:solidFill>
                <a:effectLst/>
                <a:latin typeface="Söhne"/>
              </a:rPr>
              <a:t>8</a:t>
            </a:r>
            <a:r>
              <a:rPr lang="ja-JP" altLang="en-US" sz="900" b="1" i="0" dirty="0">
                <a:solidFill>
                  <a:srgbClr val="374151"/>
                </a:solidFill>
                <a:effectLst/>
                <a:latin typeface="Söhne"/>
              </a:rPr>
              <a:t> </a:t>
            </a:r>
            <a:br>
              <a:rPr lang="en-US" altLang="ja-JP" sz="900" b="1" i="0" dirty="0">
                <a:solidFill>
                  <a:srgbClr val="374151"/>
                </a:solidFill>
                <a:effectLst/>
                <a:latin typeface="Söhne"/>
              </a:rPr>
            </a:br>
            <a:r>
              <a:rPr lang="ja-JP" altLang="en-US" sz="900" b="1" i="0" dirty="0">
                <a:solidFill>
                  <a:srgbClr val="374151"/>
                </a:solidFill>
                <a:effectLst/>
                <a:latin typeface="Söhne"/>
              </a:rPr>
              <a:t>リレー応答時間 </a:t>
            </a:r>
            <a:r>
              <a:rPr lang="en-US" altLang="ja-JP" sz="900" b="1" i="0" dirty="0">
                <a:solidFill>
                  <a:srgbClr val="DC4F4E"/>
                </a:solidFill>
                <a:effectLst/>
                <a:latin typeface="Söhne"/>
              </a:rPr>
              <a:t>____</a:t>
            </a:r>
            <a:r>
              <a:rPr lang="en-US" altLang="zh-TW" sz="900" b="1" i="0" dirty="0">
                <a:solidFill>
                  <a:srgbClr val="DC4F4E"/>
                </a:solidFill>
                <a:effectLst/>
                <a:latin typeface="Söhne"/>
              </a:rPr>
              <a:t>____</a:t>
            </a:r>
            <a:r>
              <a:rPr lang="en-US" altLang="ja-JP" sz="900" b="1" i="0" dirty="0">
                <a:solidFill>
                  <a:srgbClr val="374151"/>
                </a:solidFill>
                <a:effectLst/>
                <a:latin typeface="Söhne"/>
              </a:rPr>
              <a:t> 2</a:t>
            </a:r>
            <a:r>
              <a:rPr lang="ja-JP" altLang="en-US" sz="900" b="1" i="0" dirty="0">
                <a:solidFill>
                  <a:srgbClr val="374151"/>
                </a:solidFill>
                <a:effectLst/>
                <a:latin typeface="Söhne"/>
              </a:rPr>
              <a:t>ミリ秒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リレーコンタクト保護 </a:t>
            </a:r>
            <a:r>
              <a:rPr lang="en-US" altLang="ja-JP" sz="900" b="1" i="0" dirty="0">
                <a:solidFill>
                  <a:srgbClr val="DC4F4E"/>
                </a:solidFill>
                <a:effectLst/>
                <a:latin typeface="Söhne"/>
              </a:rPr>
              <a:t>_</a:t>
            </a:r>
            <a:r>
              <a:rPr lang="en-US" altLang="zh-TW" sz="900" b="1" i="0" dirty="0">
                <a:solidFill>
                  <a:srgbClr val="DC4F4E"/>
                </a:solidFill>
                <a:effectLst/>
                <a:latin typeface="Söhne"/>
              </a:rPr>
              <a:t>_</a:t>
            </a:r>
            <a:r>
              <a:rPr lang="en-US" altLang="ja-JP" sz="900" b="1" i="0" dirty="0">
                <a:solidFill>
                  <a:srgbClr val="374151"/>
                </a:solidFill>
                <a:effectLst/>
                <a:latin typeface="Söhne"/>
              </a:rPr>
              <a:t> </a:t>
            </a:r>
            <a:r>
              <a:rPr lang="ja-JP" altLang="en-US" sz="900" b="1" i="0" dirty="0">
                <a:solidFill>
                  <a:srgbClr val="374151"/>
                </a:solidFill>
                <a:effectLst/>
                <a:latin typeface="Söhne"/>
              </a:rPr>
              <a:t>インダクティブ負荷用</a:t>
            </a:r>
          </a:p>
          <a:p>
            <a:pPr algn="l"/>
            <a:endParaRPr lang="en-US" altLang="ja-JP" sz="1000" b="1" i="0" dirty="0">
              <a:solidFill>
                <a:srgbClr val="374151"/>
              </a:solidFill>
              <a:effectLst/>
              <a:latin typeface="Söhne"/>
            </a:endParaRPr>
          </a:p>
        </p:txBody>
      </p:sp>
      <p:grpSp>
        <p:nvGrpSpPr>
          <p:cNvPr id="12" name="群組 11">
            <a:extLst>
              <a:ext uri="{FF2B5EF4-FFF2-40B4-BE49-F238E27FC236}">
                <a16:creationId xmlns:a16="http://schemas.microsoft.com/office/drawing/2014/main" id="{64879648-7314-80D1-7076-B0C877D5EDA0}"/>
              </a:ext>
            </a:extLst>
          </p:cNvPr>
          <p:cNvGrpSpPr/>
          <p:nvPr/>
        </p:nvGrpSpPr>
        <p:grpSpPr>
          <a:xfrm>
            <a:off x="427736" y="4752945"/>
            <a:ext cx="556195" cy="200055"/>
            <a:chOff x="2689925" y="6596854"/>
            <a:chExt cx="554987" cy="200055"/>
          </a:xfrm>
        </p:grpSpPr>
        <p:sp>
          <p:nvSpPr>
            <p:cNvPr id="13" name="矩形: 圓角 12">
              <a:extLst>
                <a:ext uri="{FF2B5EF4-FFF2-40B4-BE49-F238E27FC236}">
                  <a16:creationId xmlns:a16="http://schemas.microsoft.com/office/drawing/2014/main" id="{3DFD8299-0FB9-71C3-1146-902819B031BB}"/>
                </a:ext>
              </a:extLst>
            </p:cNvPr>
            <p:cNvSpPr/>
            <p:nvPr/>
          </p:nvSpPr>
          <p:spPr>
            <a:xfrm>
              <a:off x="2729359" y="6626561"/>
              <a:ext cx="476121" cy="128356"/>
            </a:xfrm>
            <a:prstGeom prst="roundRect">
              <a:avLst/>
            </a:prstGeom>
            <a:solidFill>
              <a:schemeClr val="bg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700" b="1" dirty="0">
                <a:solidFill>
                  <a:schemeClr val="tx1"/>
                </a:solidFill>
                <a:latin typeface="Yu Gothic" panose="020B0400000000000000" pitchFamily="34" charset="-128"/>
                <a:ea typeface="Yu Gothic" panose="020B0400000000000000" pitchFamily="34" charset="-128"/>
              </a:endParaRPr>
            </a:p>
          </p:txBody>
        </p:sp>
        <p:sp>
          <p:nvSpPr>
            <p:cNvPr id="14" name="文字方塊 13">
              <a:extLst>
                <a:ext uri="{FF2B5EF4-FFF2-40B4-BE49-F238E27FC236}">
                  <a16:creationId xmlns:a16="http://schemas.microsoft.com/office/drawing/2014/main" id="{526A0FC7-461F-0E0C-639C-E475735A8BE5}"/>
                </a:ext>
              </a:extLst>
            </p:cNvPr>
            <p:cNvSpPr txBox="1"/>
            <p:nvPr/>
          </p:nvSpPr>
          <p:spPr>
            <a:xfrm>
              <a:off x="2689925" y="6596854"/>
              <a:ext cx="554987" cy="200055"/>
            </a:xfrm>
            <a:prstGeom prst="rect">
              <a:avLst/>
            </a:prstGeom>
            <a:noFill/>
          </p:spPr>
          <p:txBody>
            <a:bodyPr wrap="square">
              <a:spAutoFit/>
            </a:bodyPr>
            <a:lstStyle/>
            <a:p>
              <a:pPr algn="ctr"/>
              <a:r>
                <a:rPr lang="ja-JP" altLang="en-US" sz="700" b="1" dirty="0">
                  <a:latin typeface="+mn-ea"/>
                </a:rPr>
                <a:t>抵抗負荷</a:t>
              </a:r>
              <a:endParaRPr lang="ja-JP" altLang="en-US" sz="700" b="1" i="0" dirty="0">
                <a:solidFill>
                  <a:srgbClr val="374151"/>
                </a:solidFill>
                <a:effectLst/>
                <a:latin typeface="+mn-ea"/>
              </a:endParaRPr>
            </a:p>
          </p:txBody>
        </p:sp>
      </p:grpSp>
      <p:sp>
        <p:nvSpPr>
          <p:cNvPr id="15" name="矩形: 圓角 14">
            <a:extLst>
              <a:ext uri="{FF2B5EF4-FFF2-40B4-BE49-F238E27FC236}">
                <a16:creationId xmlns:a16="http://schemas.microsoft.com/office/drawing/2014/main" id="{01D7B53D-6763-C1A7-9168-22D5F1CA6045}"/>
              </a:ext>
            </a:extLst>
          </p:cNvPr>
          <p:cNvSpPr/>
          <p:nvPr/>
        </p:nvSpPr>
        <p:spPr>
          <a:xfrm>
            <a:off x="467256" y="6094386"/>
            <a:ext cx="66040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使用環境 </a:t>
            </a:r>
          </a:p>
        </p:txBody>
      </p:sp>
      <p:sp>
        <p:nvSpPr>
          <p:cNvPr id="16" name="文字方塊 15">
            <a:extLst>
              <a:ext uri="{FF2B5EF4-FFF2-40B4-BE49-F238E27FC236}">
                <a16:creationId xmlns:a16="http://schemas.microsoft.com/office/drawing/2014/main" id="{81A174B4-5261-4887-642F-D132AE487976}"/>
              </a:ext>
            </a:extLst>
          </p:cNvPr>
          <p:cNvSpPr txBox="1"/>
          <p:nvPr/>
        </p:nvSpPr>
        <p:spPr>
          <a:xfrm>
            <a:off x="365760" y="6402709"/>
            <a:ext cx="2877312" cy="923330"/>
          </a:xfrm>
          <a:prstGeom prst="rect">
            <a:avLst/>
          </a:prstGeom>
          <a:noFill/>
        </p:spPr>
        <p:txBody>
          <a:bodyPr wrap="square">
            <a:spAutoFit/>
          </a:bodyPr>
          <a:lstStyle/>
          <a:p>
            <a:pPr algn="l"/>
            <a:r>
              <a:rPr lang="ja-JP" altLang="en-US" sz="900" b="1" i="0" dirty="0">
                <a:solidFill>
                  <a:srgbClr val="374151"/>
                </a:solidFill>
                <a:effectLst/>
                <a:latin typeface="Söhne"/>
              </a:rPr>
              <a:t>動作範囲（温度） </a:t>
            </a:r>
            <a:r>
              <a:rPr lang="en-US" altLang="ja-JP" sz="900" b="1" i="0" dirty="0">
                <a:solidFill>
                  <a:srgbClr val="DC4F4E"/>
                </a:solidFill>
                <a:effectLst/>
                <a:latin typeface="Söhne"/>
              </a:rPr>
              <a:t>__</a:t>
            </a:r>
            <a:r>
              <a:rPr lang="en-US" altLang="zh-TW" sz="900" b="1" i="0" dirty="0">
                <a:solidFill>
                  <a:srgbClr val="DC4F4E"/>
                </a:solidFill>
                <a:effectLst/>
                <a:latin typeface="Söhne"/>
              </a:rPr>
              <a:t>____</a:t>
            </a:r>
            <a:r>
              <a:rPr lang="en-US" altLang="ja-JP" sz="900" b="1" i="0" dirty="0">
                <a:solidFill>
                  <a:srgbClr val="374151"/>
                </a:solidFill>
                <a:effectLst/>
                <a:latin typeface="Söhne"/>
              </a:rPr>
              <a:t> -20〜70</a:t>
            </a:r>
            <a:r>
              <a:rPr lang="en-US" altLang="ja-JP" sz="900" b="1" dirty="0">
                <a:solidFill>
                  <a:srgbClr val="374151"/>
                </a:solidFill>
                <a:latin typeface="Söhne"/>
              </a:rPr>
              <a:t>°</a:t>
            </a:r>
            <a:r>
              <a:rPr lang="en-US" altLang="ja-JP" sz="900" b="1" i="0" dirty="0">
                <a:solidFill>
                  <a:srgbClr val="374151"/>
                </a:solidFill>
                <a:effectLst/>
                <a:latin typeface="Söhne"/>
              </a:rPr>
              <a:t>C </a:t>
            </a:r>
          </a:p>
          <a:p>
            <a:pPr algn="l"/>
            <a:r>
              <a:rPr lang="ja-JP" altLang="en-US" sz="900" b="1" i="0" dirty="0">
                <a:solidFill>
                  <a:srgbClr val="374151"/>
                </a:solidFill>
                <a:effectLst/>
                <a:latin typeface="Söhne"/>
              </a:rPr>
              <a:t>保存温度 </a:t>
            </a:r>
            <a:r>
              <a:rPr lang="en-US" altLang="ja-JP" sz="900" b="1" i="0" dirty="0">
                <a:solidFill>
                  <a:srgbClr val="DC4F4E"/>
                </a:solidFill>
                <a:effectLst/>
                <a:latin typeface="Söhne"/>
              </a:rPr>
              <a:t>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a:t>
            </a:r>
            <a:r>
              <a:rPr lang="en-US" altLang="zh-TW" sz="900" b="1" i="0" dirty="0">
                <a:solidFill>
                  <a:srgbClr val="DC4F4E"/>
                </a:solidFill>
                <a:effectLst/>
                <a:latin typeface="Söhne"/>
              </a:rPr>
              <a:t>____</a:t>
            </a:r>
            <a:r>
              <a:rPr lang="en-US" altLang="ja-JP" sz="900" b="1" i="0" dirty="0">
                <a:solidFill>
                  <a:srgbClr val="374151"/>
                </a:solidFill>
                <a:effectLst/>
                <a:latin typeface="Söhne"/>
              </a:rPr>
              <a:t> 5〜40</a:t>
            </a:r>
            <a:r>
              <a:rPr lang="en-US" altLang="ja-JP" sz="900" b="1" dirty="0">
                <a:solidFill>
                  <a:srgbClr val="374151"/>
                </a:solidFill>
                <a:latin typeface="Söhne"/>
              </a:rPr>
              <a:t>°</a:t>
            </a:r>
            <a:r>
              <a:rPr lang="en-US" altLang="ja-JP" sz="900" b="1" i="0" dirty="0">
                <a:solidFill>
                  <a:srgbClr val="374151"/>
                </a:solidFill>
                <a:effectLst/>
                <a:latin typeface="Söhne"/>
              </a:rPr>
              <a:t>C </a:t>
            </a:r>
          </a:p>
          <a:p>
            <a:pPr algn="l"/>
            <a:r>
              <a:rPr lang="ja-JP" altLang="en-US" sz="900" b="1" i="0" dirty="0">
                <a:solidFill>
                  <a:srgbClr val="374151"/>
                </a:solidFill>
                <a:effectLst/>
                <a:latin typeface="Söhne"/>
              </a:rPr>
              <a:t>湿度 </a:t>
            </a:r>
            <a:r>
              <a:rPr lang="en-US" altLang="ja-JP" sz="900" b="1" i="0" dirty="0">
                <a:solidFill>
                  <a:srgbClr val="374151"/>
                </a:solidFill>
                <a:effectLst/>
                <a:latin typeface="Söhne"/>
              </a:rPr>
              <a:t>(RH</a:t>
            </a:r>
            <a:r>
              <a:rPr lang="en-US" altLang="ja-JP" sz="900" b="1" dirty="0">
                <a:solidFill>
                  <a:srgbClr val="374151"/>
                </a:solidFill>
                <a:latin typeface="Söhne"/>
              </a:rPr>
              <a:t>)</a:t>
            </a:r>
            <a:r>
              <a:rPr lang="ja-JP" altLang="en-US" sz="900" b="1" i="0" dirty="0">
                <a:solidFill>
                  <a:srgbClr val="374151"/>
                </a:solidFill>
                <a:effectLst/>
                <a:latin typeface="Söhne"/>
              </a:rPr>
              <a:t> </a:t>
            </a:r>
            <a:r>
              <a:rPr lang="en-US" altLang="ja-JP" sz="900" b="1" i="0" dirty="0">
                <a:solidFill>
                  <a:srgbClr val="DC4F4E"/>
                </a:solidFill>
                <a:effectLst/>
                <a:latin typeface="Söhne"/>
              </a:rPr>
              <a:t>______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a:t>
            </a:r>
            <a:r>
              <a:rPr lang="en-US" altLang="ja-JP" sz="900" b="1" i="0" dirty="0">
                <a:solidFill>
                  <a:srgbClr val="374151"/>
                </a:solidFill>
                <a:effectLst/>
                <a:latin typeface="Söhne"/>
              </a:rPr>
              <a:t> 0-95%</a:t>
            </a:r>
            <a:r>
              <a:rPr lang="ja-JP" altLang="en-US" sz="900" b="1" i="0" dirty="0">
                <a:solidFill>
                  <a:srgbClr val="374151"/>
                </a:solidFill>
                <a:effectLst/>
                <a:latin typeface="Söhne"/>
              </a:rPr>
              <a:t>、結露しない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保存 </a:t>
            </a:r>
            <a:r>
              <a:rPr lang="en-US" altLang="ja-JP" sz="900" b="1" i="0" dirty="0">
                <a:solidFill>
                  <a:srgbClr val="DC4F4E"/>
                </a:solidFill>
                <a:effectLst/>
                <a:latin typeface="Söhne"/>
              </a:rPr>
              <a:t>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_________</a:t>
            </a:r>
            <a:r>
              <a:rPr lang="en-US" altLang="ja-JP" sz="900" b="1" i="0" dirty="0">
                <a:solidFill>
                  <a:srgbClr val="374151"/>
                </a:solidFill>
                <a:effectLst/>
                <a:latin typeface="Söhne"/>
              </a:rPr>
              <a:t> </a:t>
            </a:r>
            <a:r>
              <a:rPr lang="ja-JP" altLang="en-US" sz="900" b="1" i="0" dirty="0">
                <a:solidFill>
                  <a:srgbClr val="374151"/>
                </a:solidFill>
                <a:effectLst/>
                <a:latin typeface="Söhne"/>
              </a:rPr>
              <a:t>ほこりや直射日光を避ける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汚染度 </a:t>
            </a:r>
            <a:r>
              <a:rPr lang="en-US" altLang="ja-JP" sz="900" b="1" i="0" dirty="0">
                <a:solidFill>
                  <a:srgbClr val="DC4F4E"/>
                </a:solidFill>
                <a:effectLst/>
                <a:latin typeface="Söhne"/>
              </a:rPr>
              <a:t>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a:t>
            </a:r>
            <a:r>
              <a:rPr lang="en-US" altLang="ja-JP" sz="900" b="1" i="0" dirty="0">
                <a:solidFill>
                  <a:srgbClr val="374151"/>
                </a:solidFill>
                <a:effectLst/>
                <a:latin typeface="Söhne"/>
              </a:rPr>
              <a:t> 2</a:t>
            </a:r>
            <a:r>
              <a:rPr lang="ja-JP" altLang="en-US" sz="900" b="1" i="0" dirty="0">
                <a:solidFill>
                  <a:srgbClr val="374151"/>
                </a:solidFill>
                <a:effectLst/>
                <a:latin typeface="Söhne"/>
              </a:rPr>
              <a:t>級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海抜高さ </a:t>
            </a:r>
            <a:r>
              <a:rPr lang="en-US" altLang="ja-JP" sz="900" b="1" i="0" dirty="0">
                <a:solidFill>
                  <a:srgbClr val="DC4F4E"/>
                </a:solidFill>
                <a:effectLst/>
                <a:latin typeface="Söhne"/>
              </a:rPr>
              <a:t>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a:t>
            </a:r>
            <a:r>
              <a:rPr lang="en-US" altLang="ja-JP" sz="900" b="1" i="0" dirty="0">
                <a:solidFill>
                  <a:srgbClr val="374151"/>
                </a:solidFill>
                <a:effectLst/>
                <a:latin typeface="Söhne"/>
              </a:rPr>
              <a:t> 2000 m</a:t>
            </a:r>
          </a:p>
        </p:txBody>
      </p:sp>
      <p:grpSp>
        <p:nvGrpSpPr>
          <p:cNvPr id="38" name="群組 37">
            <a:extLst>
              <a:ext uri="{FF2B5EF4-FFF2-40B4-BE49-F238E27FC236}">
                <a16:creationId xmlns:a16="http://schemas.microsoft.com/office/drawing/2014/main" id="{ED6C3EEC-7A4E-67E7-A8AA-C02DE454C840}"/>
              </a:ext>
            </a:extLst>
          </p:cNvPr>
          <p:cNvGrpSpPr/>
          <p:nvPr/>
        </p:nvGrpSpPr>
        <p:grpSpPr>
          <a:xfrm>
            <a:off x="354076" y="7999355"/>
            <a:ext cx="1507490" cy="420591"/>
            <a:chOff x="354076" y="7999355"/>
            <a:chExt cx="1507490" cy="420591"/>
          </a:xfrm>
        </p:grpSpPr>
        <p:sp>
          <p:nvSpPr>
            <p:cNvPr id="22" name="矩形 21">
              <a:extLst>
                <a:ext uri="{FF2B5EF4-FFF2-40B4-BE49-F238E27FC236}">
                  <a16:creationId xmlns:a16="http://schemas.microsoft.com/office/drawing/2014/main" id="{A05B757D-364B-0E23-1A41-C8D1077A6F8A}"/>
                </a:ext>
              </a:extLst>
            </p:cNvPr>
            <p:cNvSpPr/>
            <p:nvPr/>
          </p:nvSpPr>
          <p:spPr>
            <a:xfrm>
              <a:off x="427736" y="7999355"/>
              <a:ext cx="1279144" cy="267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3" name="文字方塊 22">
              <a:extLst>
                <a:ext uri="{FF2B5EF4-FFF2-40B4-BE49-F238E27FC236}">
                  <a16:creationId xmlns:a16="http://schemas.microsoft.com/office/drawing/2014/main" id="{7980E2B6-C6DE-A839-B5F2-9F9ABCBEFFCE}"/>
                </a:ext>
              </a:extLst>
            </p:cNvPr>
            <p:cNvSpPr txBox="1"/>
            <p:nvPr/>
          </p:nvSpPr>
          <p:spPr>
            <a:xfrm>
              <a:off x="354076" y="8019836"/>
              <a:ext cx="1507490" cy="400110"/>
            </a:xfrm>
            <a:prstGeom prst="rect">
              <a:avLst/>
            </a:prstGeom>
            <a:noFill/>
          </p:spPr>
          <p:txBody>
            <a:bodyPr wrap="square">
              <a:spAutoFit/>
            </a:bodyPr>
            <a:lstStyle/>
            <a:p>
              <a:r>
                <a:rPr lang="en-US" altLang="ja-JP" sz="1000" b="1" dirty="0">
                  <a:solidFill>
                    <a:srgbClr val="D73433"/>
                  </a:solidFill>
                  <a:latin typeface="+mn-ea"/>
                </a:rPr>
                <a:t>LED</a:t>
              </a:r>
              <a:r>
                <a:rPr lang="ja-JP" altLang="en-US" sz="1000" b="1" dirty="0">
                  <a:solidFill>
                    <a:srgbClr val="D73433"/>
                  </a:solidFill>
                  <a:latin typeface="+mn-ea"/>
                </a:rPr>
                <a:t>ステータスランプ（</a:t>
              </a:r>
              <a:r>
                <a:rPr lang="en-US" altLang="ja-JP" sz="1000" b="1" dirty="0">
                  <a:solidFill>
                    <a:srgbClr val="D73433"/>
                  </a:solidFill>
                  <a:latin typeface="+mn-ea"/>
                </a:rPr>
                <a:t>MLU</a:t>
              </a:r>
              <a:r>
                <a:rPr lang="ja-JP" altLang="en-US" sz="1000" b="1" dirty="0">
                  <a:solidFill>
                    <a:srgbClr val="D73433"/>
                  </a:solidFill>
                  <a:latin typeface="+mn-ea"/>
                </a:rPr>
                <a:t>）</a:t>
              </a:r>
            </a:p>
          </p:txBody>
        </p:sp>
      </p:grpSp>
      <p:sp>
        <p:nvSpPr>
          <p:cNvPr id="24" name="矩形 23">
            <a:extLst>
              <a:ext uri="{FF2B5EF4-FFF2-40B4-BE49-F238E27FC236}">
                <a16:creationId xmlns:a16="http://schemas.microsoft.com/office/drawing/2014/main" id="{13A4C234-0076-B000-BD76-05D07AFCEB95}"/>
              </a:ext>
            </a:extLst>
          </p:cNvPr>
          <p:cNvSpPr/>
          <p:nvPr/>
        </p:nvSpPr>
        <p:spPr>
          <a:xfrm>
            <a:off x="459613" y="8381803"/>
            <a:ext cx="2689606" cy="863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7" name="文字方塊 16">
            <a:extLst>
              <a:ext uri="{FF2B5EF4-FFF2-40B4-BE49-F238E27FC236}">
                <a16:creationId xmlns:a16="http://schemas.microsoft.com/office/drawing/2014/main" id="{063B6285-94C3-A7FF-DD73-664DC9C7740C}"/>
              </a:ext>
            </a:extLst>
          </p:cNvPr>
          <p:cNvSpPr txBox="1"/>
          <p:nvPr/>
        </p:nvSpPr>
        <p:spPr>
          <a:xfrm>
            <a:off x="365760" y="8416977"/>
            <a:ext cx="2795524" cy="507831"/>
          </a:xfrm>
          <a:prstGeom prst="rect">
            <a:avLst/>
          </a:prstGeom>
          <a:noFill/>
        </p:spPr>
        <p:txBody>
          <a:bodyPr wrap="square">
            <a:spAutoFit/>
          </a:bodyPr>
          <a:lstStyle/>
          <a:p>
            <a:pPr algn="l"/>
            <a:r>
              <a:rPr lang="en-US" altLang="ja-JP" sz="900" b="1" i="0" dirty="0">
                <a:solidFill>
                  <a:srgbClr val="374151"/>
                </a:solidFill>
                <a:effectLst/>
                <a:latin typeface="Söhne"/>
              </a:rPr>
              <a:t>LED</a:t>
            </a:r>
            <a:r>
              <a:rPr lang="ja-JP" altLang="en-US" sz="900" b="1" i="0" dirty="0">
                <a:solidFill>
                  <a:srgbClr val="374151"/>
                </a:solidFill>
                <a:effectLst/>
                <a:latin typeface="Söhne"/>
              </a:rPr>
              <a:t>視野角 </a:t>
            </a:r>
            <a:r>
              <a:rPr lang="en-US" altLang="ja-JP" sz="900" b="1" i="0" dirty="0">
                <a:solidFill>
                  <a:srgbClr val="DC4F4E"/>
                </a:solidFill>
                <a:effectLst/>
                <a:latin typeface="Söhne"/>
              </a:rPr>
              <a:t>______</a:t>
            </a:r>
            <a:r>
              <a:rPr lang="en-US" altLang="zh-TW" sz="900" b="1" i="0" dirty="0">
                <a:solidFill>
                  <a:srgbClr val="DC4F4E"/>
                </a:solidFill>
                <a:effectLst/>
                <a:latin typeface="Söhne"/>
              </a:rPr>
              <a:t>_______</a:t>
            </a:r>
            <a:r>
              <a:rPr lang="en-US" altLang="ja-JP" sz="900" b="1" i="0" dirty="0">
                <a:solidFill>
                  <a:srgbClr val="374151"/>
                </a:solidFill>
                <a:effectLst/>
                <a:latin typeface="Söhne"/>
              </a:rPr>
              <a:t> HLMP-4000 65</a:t>
            </a:r>
            <a:r>
              <a:rPr lang="en-US" altLang="ja-JP" sz="900" b="1" dirty="0">
                <a:solidFill>
                  <a:srgbClr val="374151"/>
                </a:solidFill>
                <a:latin typeface="Söhne"/>
              </a:rPr>
              <a:t>°</a:t>
            </a:r>
            <a:r>
              <a:rPr lang="ja-JP" altLang="en-US" sz="900" b="1" i="0" dirty="0">
                <a:solidFill>
                  <a:srgbClr val="374151"/>
                </a:solidFill>
                <a:effectLst/>
                <a:latin typeface="Söhne"/>
              </a:rPr>
              <a:t>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ケーブルタイプ </a:t>
            </a:r>
            <a:r>
              <a:rPr lang="en-US" altLang="ja-JP" sz="900" b="1" i="0" dirty="0">
                <a:solidFill>
                  <a:srgbClr val="DC4F4E"/>
                </a:solidFill>
                <a:effectLst/>
                <a:latin typeface="Söhne"/>
              </a:rPr>
              <a:t>_______</a:t>
            </a:r>
            <a:r>
              <a:rPr lang="en-US" altLang="zh-TW" sz="900" b="1" i="0" dirty="0">
                <a:solidFill>
                  <a:srgbClr val="DC4F4E"/>
                </a:solidFill>
                <a:effectLst/>
                <a:latin typeface="Söhne"/>
              </a:rPr>
              <a:t>_</a:t>
            </a:r>
            <a:r>
              <a:rPr lang="en-US" altLang="ja-JP" sz="900" b="1" i="0" dirty="0">
                <a:solidFill>
                  <a:srgbClr val="374151"/>
                </a:solidFill>
                <a:effectLst/>
                <a:latin typeface="Söhne"/>
              </a:rPr>
              <a:t> UL2464 </a:t>
            </a:r>
          </a:p>
          <a:p>
            <a:pPr algn="l"/>
            <a:r>
              <a:rPr lang="ja-JP" altLang="en-US" sz="900" b="1" i="0" dirty="0">
                <a:solidFill>
                  <a:srgbClr val="374151"/>
                </a:solidFill>
                <a:effectLst/>
                <a:latin typeface="Söhne"/>
              </a:rPr>
              <a:t>ケーブル長さ </a:t>
            </a:r>
            <a:r>
              <a:rPr lang="en-US" altLang="ja-JP" sz="900" b="1" i="0" dirty="0">
                <a:solidFill>
                  <a:srgbClr val="DC4F4E"/>
                </a:solidFill>
                <a:effectLst/>
                <a:latin typeface="Söhne"/>
              </a:rPr>
              <a:t>_________</a:t>
            </a:r>
            <a:r>
              <a:rPr lang="en-US" altLang="zh-TW" sz="900" b="1" i="0" dirty="0">
                <a:solidFill>
                  <a:srgbClr val="DC4F4E"/>
                </a:solidFill>
                <a:effectLst/>
                <a:latin typeface="Söhne"/>
              </a:rPr>
              <a:t>_</a:t>
            </a:r>
            <a:r>
              <a:rPr lang="en-US" altLang="ja-JP" sz="900" b="1" i="0" dirty="0">
                <a:solidFill>
                  <a:srgbClr val="374151"/>
                </a:solidFill>
                <a:effectLst/>
                <a:latin typeface="Söhne"/>
              </a:rPr>
              <a:t> 100cm</a:t>
            </a:r>
          </a:p>
        </p:txBody>
      </p:sp>
      <p:sp>
        <p:nvSpPr>
          <p:cNvPr id="27" name="矩形 26">
            <a:extLst>
              <a:ext uri="{FF2B5EF4-FFF2-40B4-BE49-F238E27FC236}">
                <a16:creationId xmlns:a16="http://schemas.microsoft.com/office/drawing/2014/main" id="{CF844797-D91A-7BEF-D463-3B9074BC09C0}"/>
              </a:ext>
            </a:extLst>
          </p:cNvPr>
          <p:cNvSpPr/>
          <p:nvPr/>
        </p:nvSpPr>
        <p:spPr>
          <a:xfrm>
            <a:off x="3348990" y="1778631"/>
            <a:ext cx="3309874" cy="33013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grpSp>
        <p:nvGrpSpPr>
          <p:cNvPr id="28" name="群組 27">
            <a:extLst>
              <a:ext uri="{FF2B5EF4-FFF2-40B4-BE49-F238E27FC236}">
                <a16:creationId xmlns:a16="http://schemas.microsoft.com/office/drawing/2014/main" id="{26F233F3-96CB-F103-54A1-DC845258DC84}"/>
              </a:ext>
            </a:extLst>
          </p:cNvPr>
          <p:cNvGrpSpPr/>
          <p:nvPr/>
        </p:nvGrpSpPr>
        <p:grpSpPr>
          <a:xfrm>
            <a:off x="3309112" y="1418210"/>
            <a:ext cx="1455420" cy="267899"/>
            <a:chOff x="354076" y="1665628"/>
            <a:chExt cx="1455420" cy="267899"/>
          </a:xfrm>
        </p:grpSpPr>
        <p:sp>
          <p:nvSpPr>
            <p:cNvPr id="29" name="矩形 28">
              <a:extLst>
                <a:ext uri="{FF2B5EF4-FFF2-40B4-BE49-F238E27FC236}">
                  <a16:creationId xmlns:a16="http://schemas.microsoft.com/office/drawing/2014/main" id="{BFA46FFF-D19E-517D-D2C9-227ACCE2C91E}"/>
                </a:ext>
              </a:extLst>
            </p:cNvPr>
            <p:cNvSpPr/>
            <p:nvPr/>
          </p:nvSpPr>
          <p:spPr>
            <a:xfrm>
              <a:off x="427736" y="1665628"/>
              <a:ext cx="1279144" cy="267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0" name="文字方塊 29">
              <a:extLst>
                <a:ext uri="{FF2B5EF4-FFF2-40B4-BE49-F238E27FC236}">
                  <a16:creationId xmlns:a16="http://schemas.microsoft.com/office/drawing/2014/main" id="{26F9FACD-772C-11AD-C9B5-814428328DD9}"/>
                </a:ext>
              </a:extLst>
            </p:cNvPr>
            <p:cNvSpPr txBox="1"/>
            <p:nvPr/>
          </p:nvSpPr>
          <p:spPr>
            <a:xfrm>
              <a:off x="354076" y="1686109"/>
              <a:ext cx="1455420" cy="246221"/>
            </a:xfrm>
            <a:prstGeom prst="rect">
              <a:avLst/>
            </a:prstGeom>
            <a:noFill/>
          </p:spPr>
          <p:txBody>
            <a:bodyPr wrap="square">
              <a:spAutoFit/>
            </a:bodyPr>
            <a:lstStyle/>
            <a:p>
              <a:r>
                <a:rPr lang="ja-JP" altLang="en-US" sz="1000" b="1" dirty="0">
                  <a:solidFill>
                    <a:srgbClr val="D73433"/>
                  </a:solidFill>
                  <a:latin typeface="+mn-ea"/>
                </a:rPr>
                <a:t>熱センサー（</a:t>
              </a:r>
              <a:r>
                <a:rPr lang="en-US" altLang="ja-JP" sz="1000" b="1" dirty="0">
                  <a:solidFill>
                    <a:srgbClr val="D73433"/>
                  </a:solidFill>
                  <a:latin typeface="+mn-ea"/>
                </a:rPr>
                <a:t>MSL</a:t>
              </a:r>
              <a:r>
                <a:rPr lang="ja-JP" altLang="en-US" sz="1000" b="1" dirty="0">
                  <a:solidFill>
                    <a:srgbClr val="D73433"/>
                  </a:solidFill>
                  <a:latin typeface="+mn-ea"/>
                </a:rPr>
                <a:t>）</a:t>
              </a:r>
            </a:p>
          </p:txBody>
        </p:sp>
      </p:grpSp>
      <p:sp>
        <p:nvSpPr>
          <p:cNvPr id="31" name="文字方塊 30">
            <a:extLst>
              <a:ext uri="{FF2B5EF4-FFF2-40B4-BE49-F238E27FC236}">
                <a16:creationId xmlns:a16="http://schemas.microsoft.com/office/drawing/2014/main" id="{AF01031F-7E6D-EB91-065A-C9D3B06BF102}"/>
              </a:ext>
            </a:extLst>
          </p:cNvPr>
          <p:cNvSpPr txBox="1"/>
          <p:nvPr/>
        </p:nvSpPr>
        <p:spPr>
          <a:xfrm>
            <a:off x="3325749" y="1788927"/>
            <a:ext cx="3429000" cy="3277820"/>
          </a:xfrm>
          <a:prstGeom prst="rect">
            <a:avLst/>
          </a:prstGeom>
          <a:noFill/>
        </p:spPr>
        <p:txBody>
          <a:bodyPr wrap="square">
            <a:spAutoFit/>
          </a:bodyPr>
          <a:lstStyle/>
          <a:p>
            <a:pPr algn="l"/>
            <a:r>
              <a:rPr lang="ja-JP" altLang="en-US" sz="900" b="1" i="0" dirty="0">
                <a:solidFill>
                  <a:srgbClr val="374151"/>
                </a:solidFill>
                <a:effectLst/>
                <a:latin typeface="Söhne"/>
              </a:rPr>
              <a:t>センサータイプ </a:t>
            </a:r>
            <a:r>
              <a:rPr lang="en-US" altLang="ja-JP" sz="900" b="1" i="0" dirty="0">
                <a:solidFill>
                  <a:srgbClr val="DC4F4E"/>
                </a:solidFill>
                <a:effectLst/>
                <a:latin typeface="Söhne"/>
              </a:rPr>
              <a:t>__</a:t>
            </a:r>
            <a:r>
              <a:rPr lang="en-US" altLang="zh-TW" sz="900" b="1" i="0" dirty="0">
                <a:solidFill>
                  <a:srgbClr val="DC4F4E"/>
                </a:solidFill>
                <a:effectLst/>
                <a:latin typeface="Söhne"/>
              </a:rPr>
              <a:t>_____</a:t>
            </a:r>
            <a:r>
              <a:rPr lang="en-US" altLang="ja-JP" sz="900" b="1" i="0" dirty="0">
                <a:solidFill>
                  <a:srgbClr val="DC4F4E"/>
                </a:solidFill>
                <a:effectLst/>
                <a:latin typeface="Söhne"/>
              </a:rPr>
              <a:t>_ </a:t>
            </a:r>
            <a:r>
              <a:rPr lang="ja-JP" altLang="en-US" sz="900" b="1" i="0" dirty="0">
                <a:solidFill>
                  <a:srgbClr val="374151"/>
                </a:solidFill>
                <a:effectLst/>
                <a:latin typeface="Söhne"/>
              </a:rPr>
              <a:t>エポキシコーティング</a:t>
            </a:r>
            <a:r>
              <a:rPr lang="en-US" altLang="ja-JP" sz="900" b="1" i="0" dirty="0">
                <a:solidFill>
                  <a:srgbClr val="374151"/>
                </a:solidFill>
                <a:effectLst/>
                <a:latin typeface="Söhne"/>
              </a:rPr>
              <a:t>NTC MF52</a:t>
            </a:r>
          </a:p>
          <a:p>
            <a:pPr algn="l"/>
            <a:r>
              <a:rPr lang="ja-JP" altLang="en-US" sz="900" b="1" i="0" dirty="0">
                <a:solidFill>
                  <a:srgbClr val="374151"/>
                </a:solidFill>
                <a:effectLst/>
                <a:latin typeface="Söhne"/>
              </a:rPr>
              <a:t>                                                   （または同様の製品）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出力ケーブル </a:t>
            </a:r>
            <a:r>
              <a:rPr lang="en-US" altLang="ja-JP" sz="900" b="1" i="0" dirty="0">
                <a:solidFill>
                  <a:srgbClr val="DC4F4E"/>
                </a:solidFill>
                <a:effectLst/>
                <a:latin typeface="Söhne"/>
              </a:rPr>
              <a:t>____</a:t>
            </a:r>
            <a:r>
              <a:rPr lang="en-US" altLang="zh-TW" sz="900" b="1" i="0" dirty="0">
                <a:solidFill>
                  <a:srgbClr val="DC4F4E"/>
                </a:solidFill>
                <a:effectLst/>
                <a:latin typeface="Söhne"/>
              </a:rPr>
              <a:t>_____</a:t>
            </a:r>
            <a:r>
              <a:rPr lang="en-US" altLang="ja-JP" sz="900" b="1" i="0" dirty="0">
                <a:solidFill>
                  <a:srgbClr val="DC4F4E"/>
                </a:solidFill>
                <a:effectLst/>
                <a:latin typeface="Söhne"/>
              </a:rPr>
              <a:t>_</a:t>
            </a:r>
            <a:r>
              <a:rPr lang="zh-TW" altLang="en-US" sz="900" b="1" dirty="0">
                <a:solidFill>
                  <a:srgbClr val="374151"/>
                </a:solidFill>
                <a:latin typeface="Söhne"/>
              </a:rPr>
              <a:t> </a:t>
            </a:r>
            <a:r>
              <a:rPr lang="en-US" altLang="ja-JP" sz="900" b="1" i="0" dirty="0">
                <a:solidFill>
                  <a:srgbClr val="374151"/>
                </a:solidFill>
                <a:effectLst/>
                <a:latin typeface="Söhne"/>
              </a:rPr>
              <a:t>TPE AWG24</a:t>
            </a:r>
            <a:r>
              <a:rPr lang="ja-JP" altLang="en-US" sz="900" b="1" i="0" dirty="0">
                <a:solidFill>
                  <a:srgbClr val="374151"/>
                </a:solidFill>
                <a:effectLst/>
                <a:latin typeface="Söhne"/>
              </a:rPr>
              <a:t>（または同様の製品）</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ケーブル定格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a:t>
            </a:r>
            <a:r>
              <a:rPr lang="zh-TW" altLang="en-US" sz="900" b="1" dirty="0">
                <a:solidFill>
                  <a:srgbClr val="374151"/>
                </a:solidFill>
                <a:latin typeface="Söhne"/>
              </a:rPr>
              <a:t> </a:t>
            </a:r>
            <a:r>
              <a:rPr lang="en-US" altLang="ja-JP" sz="900" b="1" i="0" dirty="0">
                <a:solidFill>
                  <a:srgbClr val="374151"/>
                </a:solidFill>
                <a:effectLst/>
                <a:latin typeface="Söhne"/>
              </a:rPr>
              <a:t>2500V AC 1</a:t>
            </a:r>
            <a:r>
              <a:rPr lang="ja-JP" altLang="en-US" sz="900" b="1" i="0" dirty="0">
                <a:solidFill>
                  <a:srgbClr val="374151"/>
                </a:solidFill>
                <a:effectLst/>
                <a:latin typeface="Söhne"/>
              </a:rPr>
              <a:t>秒</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ケーブル長さ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a:t>
            </a:r>
            <a:r>
              <a:rPr lang="zh-TW" altLang="en-US" sz="900" b="1" dirty="0">
                <a:solidFill>
                  <a:srgbClr val="374151"/>
                </a:solidFill>
                <a:latin typeface="Söhne"/>
              </a:rPr>
              <a:t> </a:t>
            </a:r>
            <a:r>
              <a:rPr lang="en-US" altLang="ja-JP" sz="900" b="1" i="0" dirty="0">
                <a:solidFill>
                  <a:srgbClr val="374151"/>
                </a:solidFill>
                <a:effectLst/>
                <a:latin typeface="Söhne"/>
              </a:rPr>
              <a:t>30cm</a:t>
            </a:r>
            <a:r>
              <a:rPr lang="ja-JP" altLang="en-US" sz="900" b="1" i="0" dirty="0">
                <a:solidFill>
                  <a:srgbClr val="374151"/>
                </a:solidFill>
                <a:effectLst/>
                <a:latin typeface="Söhne"/>
              </a:rPr>
              <a:t>、</a:t>
            </a:r>
            <a:r>
              <a:rPr lang="en-US" altLang="ja-JP" sz="900" b="1" i="0" dirty="0">
                <a:solidFill>
                  <a:srgbClr val="374151"/>
                </a:solidFill>
                <a:effectLst/>
                <a:latin typeface="Söhne"/>
              </a:rPr>
              <a:t>60cm</a:t>
            </a:r>
            <a:r>
              <a:rPr lang="ja-JP" altLang="en-US" sz="900" b="1" i="0" dirty="0">
                <a:solidFill>
                  <a:srgbClr val="374151"/>
                </a:solidFill>
                <a:effectLst/>
                <a:latin typeface="Söhne"/>
              </a:rPr>
              <a:t>、</a:t>
            </a:r>
            <a:r>
              <a:rPr lang="en-US" altLang="ja-JP" sz="900" b="1" i="0" dirty="0">
                <a:solidFill>
                  <a:srgbClr val="374151"/>
                </a:solidFill>
                <a:effectLst/>
                <a:latin typeface="Söhne"/>
              </a:rPr>
              <a:t>100cm</a:t>
            </a:r>
            <a:r>
              <a:rPr lang="ja-JP" altLang="en-US" sz="900" b="1" i="0" dirty="0">
                <a:solidFill>
                  <a:srgbClr val="374151"/>
                </a:solidFill>
                <a:effectLst/>
                <a:latin typeface="Söhne"/>
              </a:rPr>
              <a:t>、</a:t>
            </a:r>
            <a:r>
              <a:rPr lang="en-US" altLang="ja-JP" sz="900" b="1" i="0" dirty="0">
                <a:solidFill>
                  <a:srgbClr val="374151"/>
                </a:solidFill>
                <a:effectLst/>
                <a:latin typeface="Söhne"/>
              </a:rPr>
              <a:t>170cm</a:t>
            </a:r>
            <a:r>
              <a:rPr lang="ja-JP" altLang="en-US" sz="900" b="1" i="0" dirty="0">
                <a:solidFill>
                  <a:srgbClr val="374151"/>
                </a:solidFill>
                <a:effectLst/>
                <a:latin typeface="Söhne"/>
              </a:rPr>
              <a:t>の選択可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温度測定範囲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a:t>
            </a:r>
            <a:r>
              <a:rPr lang="zh-TW" altLang="en-US" sz="900" b="1" dirty="0">
                <a:solidFill>
                  <a:srgbClr val="374151"/>
                </a:solidFill>
                <a:latin typeface="Söhne"/>
              </a:rPr>
              <a:t> </a:t>
            </a:r>
            <a:r>
              <a:rPr lang="en-US" altLang="ja-JP" sz="900" b="1" i="0" dirty="0">
                <a:solidFill>
                  <a:srgbClr val="374151"/>
                </a:solidFill>
                <a:effectLst/>
                <a:latin typeface="Söhne"/>
              </a:rPr>
              <a:t>0</a:t>
            </a:r>
            <a:r>
              <a:rPr lang="ja-JP" altLang="en-US" sz="900" b="1" i="0" dirty="0">
                <a:solidFill>
                  <a:srgbClr val="374151"/>
                </a:solidFill>
                <a:effectLst/>
                <a:latin typeface="Söhne"/>
              </a:rPr>
              <a:t>～</a:t>
            </a:r>
            <a:r>
              <a:rPr lang="en-US" altLang="ja-JP" sz="900" b="1" i="0" dirty="0">
                <a:solidFill>
                  <a:srgbClr val="374151"/>
                </a:solidFill>
                <a:effectLst/>
                <a:latin typeface="Söhne"/>
              </a:rPr>
              <a:t>150</a:t>
            </a:r>
            <a:r>
              <a:rPr lang="en-US" altLang="ja-JP" sz="900" b="1" dirty="0">
                <a:solidFill>
                  <a:srgbClr val="374151"/>
                </a:solidFill>
                <a:latin typeface="Söhne"/>
              </a:rPr>
              <a:t>°</a:t>
            </a:r>
            <a:r>
              <a:rPr lang="en-US" altLang="ja-JP" sz="900" b="1" i="0" dirty="0">
                <a:solidFill>
                  <a:srgbClr val="374151"/>
                </a:solidFill>
                <a:effectLst/>
                <a:latin typeface="Söhne"/>
              </a:rPr>
              <a:t>C ± 1</a:t>
            </a:r>
            <a:r>
              <a:rPr lang="en-US" altLang="ja-JP" sz="900" b="1" dirty="0">
                <a:solidFill>
                  <a:srgbClr val="374151"/>
                </a:solidFill>
                <a:latin typeface="Söhne"/>
              </a:rPr>
              <a:t>°</a:t>
            </a:r>
            <a:r>
              <a:rPr lang="en-US" altLang="ja-JP" sz="900" b="1" i="0" dirty="0">
                <a:solidFill>
                  <a:srgbClr val="374151"/>
                </a:solidFill>
                <a:effectLst/>
                <a:latin typeface="Söhne"/>
              </a:rPr>
              <a:t>C </a:t>
            </a:r>
          </a:p>
          <a:p>
            <a:pPr algn="l"/>
            <a:r>
              <a:rPr lang="ja-JP" altLang="en-US" sz="900" b="1" i="0" dirty="0">
                <a:solidFill>
                  <a:srgbClr val="374151"/>
                </a:solidFill>
                <a:effectLst/>
                <a:latin typeface="Söhne"/>
              </a:rPr>
              <a:t>筐体材料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_______</a:t>
            </a:r>
            <a:r>
              <a:rPr lang="zh-TW" altLang="en-US" sz="900" b="1" dirty="0">
                <a:solidFill>
                  <a:srgbClr val="374151"/>
                </a:solidFill>
                <a:latin typeface="Söhne"/>
              </a:rPr>
              <a:t> </a:t>
            </a:r>
            <a:r>
              <a:rPr lang="en-US" altLang="ja-JP" sz="900" b="1" i="0" dirty="0">
                <a:solidFill>
                  <a:srgbClr val="374151"/>
                </a:solidFill>
                <a:effectLst/>
                <a:latin typeface="Söhne"/>
              </a:rPr>
              <a:t>TPE </a:t>
            </a:r>
          </a:p>
          <a:p>
            <a:pPr algn="l"/>
            <a:r>
              <a:rPr lang="ja-JP" altLang="en-US" sz="900" b="1" i="0" dirty="0">
                <a:solidFill>
                  <a:srgbClr val="374151"/>
                </a:solidFill>
                <a:effectLst/>
                <a:latin typeface="Söhne"/>
              </a:rPr>
              <a:t>コネクタ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_______</a:t>
            </a:r>
            <a:r>
              <a:rPr lang="zh-TW" altLang="en-US" sz="900" b="1" dirty="0">
                <a:solidFill>
                  <a:srgbClr val="374151"/>
                </a:solidFill>
                <a:latin typeface="Söhne"/>
              </a:rPr>
              <a:t> </a:t>
            </a:r>
            <a:r>
              <a:rPr lang="en-US" altLang="ja-JP" sz="900" b="1" i="0" dirty="0">
                <a:solidFill>
                  <a:srgbClr val="374151"/>
                </a:solidFill>
                <a:effectLst/>
                <a:latin typeface="Söhne"/>
              </a:rPr>
              <a:t>Molex 43025-1200</a:t>
            </a:r>
            <a:r>
              <a:rPr lang="ja-JP" altLang="en-US" sz="900" b="1" i="0" dirty="0">
                <a:solidFill>
                  <a:srgbClr val="374151"/>
                </a:solidFill>
                <a:effectLst/>
                <a:latin typeface="Söhne"/>
              </a:rPr>
              <a:t>または同等品</a:t>
            </a:r>
          </a:p>
          <a:p>
            <a:pPr algn="l"/>
            <a:endParaRPr lang="en-US" altLang="ja-JP" sz="900" b="1" i="0" dirty="0">
              <a:solidFill>
                <a:srgbClr val="374151"/>
              </a:solidFill>
              <a:effectLst/>
              <a:latin typeface="Söhne"/>
            </a:endParaRPr>
          </a:p>
          <a:p>
            <a:pPr algn="l"/>
            <a:endParaRPr lang="en-US" altLang="ja-JP" sz="900" b="1" i="0" dirty="0">
              <a:solidFill>
                <a:srgbClr val="374151"/>
              </a:solidFill>
              <a:effectLst/>
              <a:latin typeface="Söhne"/>
            </a:endParaRPr>
          </a:p>
          <a:p>
            <a:pPr algn="l"/>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動作範囲（温度）</a:t>
            </a:r>
            <a:r>
              <a:rPr lang="en-US" altLang="ja-JP" sz="900" b="1" i="0" dirty="0">
                <a:solidFill>
                  <a:srgbClr val="DC4F4E"/>
                </a:solidFill>
                <a:effectLst/>
                <a:latin typeface="Söhne"/>
              </a:rPr>
              <a:t>___</a:t>
            </a:r>
            <a:r>
              <a:rPr lang="en-US" altLang="zh-TW" sz="900" b="1" i="0" dirty="0">
                <a:solidFill>
                  <a:srgbClr val="DC4F4E"/>
                </a:solidFill>
                <a:effectLst/>
                <a:latin typeface="Söhne"/>
              </a:rPr>
              <a:t>_</a:t>
            </a:r>
            <a:r>
              <a:rPr lang="en-US" altLang="ja-JP" sz="900" b="1" i="0" dirty="0">
                <a:solidFill>
                  <a:srgbClr val="DC4F4E"/>
                </a:solidFill>
                <a:effectLst/>
                <a:latin typeface="Söhne"/>
              </a:rPr>
              <a:t>__</a:t>
            </a:r>
            <a:r>
              <a:rPr lang="zh-TW" altLang="en-US" sz="900" b="1" dirty="0">
                <a:solidFill>
                  <a:srgbClr val="374151"/>
                </a:solidFill>
                <a:latin typeface="Söhne"/>
              </a:rPr>
              <a:t> </a:t>
            </a:r>
            <a:r>
              <a:rPr lang="en-US" altLang="ja-JP" sz="900" b="1" i="0" dirty="0">
                <a:solidFill>
                  <a:srgbClr val="374151"/>
                </a:solidFill>
                <a:effectLst/>
                <a:latin typeface="Söhne"/>
              </a:rPr>
              <a:t>-40</a:t>
            </a:r>
            <a:r>
              <a:rPr lang="ja-JP" altLang="en-US" sz="900" b="1" i="0" dirty="0">
                <a:solidFill>
                  <a:srgbClr val="374151"/>
                </a:solidFill>
                <a:effectLst/>
                <a:latin typeface="Söhne"/>
              </a:rPr>
              <a:t>～</a:t>
            </a:r>
            <a:r>
              <a:rPr lang="en-US" altLang="ja-JP" sz="900" b="1" i="0" dirty="0">
                <a:solidFill>
                  <a:srgbClr val="374151"/>
                </a:solidFill>
                <a:effectLst/>
                <a:latin typeface="Söhne"/>
              </a:rPr>
              <a:t>110°C </a:t>
            </a:r>
          </a:p>
          <a:p>
            <a:pPr algn="l"/>
            <a:r>
              <a:rPr lang="ja-JP" altLang="en-US" sz="900" b="1" i="0" dirty="0">
                <a:solidFill>
                  <a:srgbClr val="374151"/>
                </a:solidFill>
                <a:effectLst/>
                <a:latin typeface="Söhne"/>
              </a:rPr>
              <a:t>保存温度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_______</a:t>
            </a:r>
            <a:r>
              <a:rPr lang="zh-TW" altLang="en-US" sz="900" b="1" dirty="0">
                <a:solidFill>
                  <a:srgbClr val="374151"/>
                </a:solidFill>
                <a:latin typeface="Söhne"/>
              </a:rPr>
              <a:t> </a:t>
            </a:r>
            <a:r>
              <a:rPr lang="en-US" altLang="ja-JP" sz="900" b="1" i="0" dirty="0">
                <a:solidFill>
                  <a:srgbClr val="374151"/>
                </a:solidFill>
                <a:effectLst/>
                <a:latin typeface="Söhne"/>
              </a:rPr>
              <a:t>5〜40</a:t>
            </a:r>
            <a:r>
              <a:rPr lang="en-US" altLang="ja-JP" sz="900" b="1" dirty="0">
                <a:solidFill>
                  <a:srgbClr val="374151"/>
                </a:solidFill>
                <a:latin typeface="Söhne"/>
              </a:rPr>
              <a:t>°</a:t>
            </a:r>
            <a:r>
              <a:rPr lang="en-US" altLang="ja-JP" sz="900" b="1" i="0" dirty="0">
                <a:solidFill>
                  <a:srgbClr val="374151"/>
                </a:solidFill>
                <a:effectLst/>
                <a:latin typeface="Söhne"/>
              </a:rPr>
              <a:t>C </a:t>
            </a:r>
          </a:p>
          <a:p>
            <a:pPr algn="l"/>
            <a:r>
              <a:rPr lang="ja-JP" altLang="en-US" sz="900" b="1" i="0" dirty="0">
                <a:solidFill>
                  <a:srgbClr val="374151"/>
                </a:solidFill>
                <a:effectLst/>
                <a:latin typeface="Söhne"/>
              </a:rPr>
              <a:t>湿度 </a:t>
            </a:r>
            <a:r>
              <a:rPr lang="en-US" altLang="ja-JP" sz="900" b="1" i="0" dirty="0">
                <a:solidFill>
                  <a:srgbClr val="374151"/>
                </a:solidFill>
                <a:effectLst/>
                <a:latin typeface="Söhne"/>
              </a:rPr>
              <a:t>(RH</a:t>
            </a:r>
            <a:r>
              <a:rPr lang="en-US" altLang="ja-JP" sz="900" b="1" dirty="0">
                <a:solidFill>
                  <a:srgbClr val="374151"/>
                </a:solidFill>
                <a:latin typeface="Söhne"/>
              </a:rPr>
              <a:t>)</a:t>
            </a:r>
            <a:r>
              <a:rPr lang="ja-JP" altLang="en-US" sz="900" b="1" i="0" dirty="0">
                <a:solidFill>
                  <a:srgbClr val="374151"/>
                </a:solidFill>
                <a:effectLst/>
                <a:latin typeface="Söhne"/>
              </a:rPr>
              <a:t>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_______</a:t>
            </a:r>
            <a:r>
              <a:rPr lang="zh-TW" altLang="en-US" sz="900" b="1" dirty="0">
                <a:solidFill>
                  <a:srgbClr val="374151"/>
                </a:solidFill>
                <a:latin typeface="Söhne"/>
              </a:rPr>
              <a:t> </a:t>
            </a:r>
            <a:r>
              <a:rPr lang="en-US" altLang="ja-JP" sz="900" b="1" i="0" dirty="0">
                <a:solidFill>
                  <a:srgbClr val="374151"/>
                </a:solidFill>
                <a:effectLst/>
                <a:latin typeface="Söhne"/>
              </a:rPr>
              <a:t>0-95%</a:t>
            </a:r>
            <a:r>
              <a:rPr lang="ja-JP" altLang="en-US" sz="900" b="1" i="0" dirty="0">
                <a:solidFill>
                  <a:srgbClr val="374151"/>
                </a:solidFill>
                <a:effectLst/>
                <a:latin typeface="Söhne"/>
              </a:rPr>
              <a:t>、結露しない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保管 </a:t>
            </a:r>
            <a:r>
              <a:rPr lang="en-US" altLang="ja-JP" sz="900" b="1" i="0" dirty="0">
                <a:solidFill>
                  <a:srgbClr val="DC4F4E"/>
                </a:solidFill>
                <a:effectLst/>
                <a:latin typeface="Söhne"/>
              </a:rPr>
              <a:t>___</a:t>
            </a:r>
            <a:r>
              <a:rPr lang="en-US" altLang="zh-TW" sz="900" b="1" i="0" dirty="0">
                <a:solidFill>
                  <a:srgbClr val="DC4F4E"/>
                </a:solidFill>
                <a:effectLst/>
                <a:latin typeface="Söhne"/>
              </a:rPr>
              <a:t>____</a:t>
            </a:r>
            <a:r>
              <a:rPr lang="en-US" altLang="ja-JP" sz="900" b="1" i="0" dirty="0">
                <a:solidFill>
                  <a:srgbClr val="DC4F4E"/>
                </a:solidFill>
                <a:effectLst/>
                <a:latin typeface="Söhne"/>
              </a:rPr>
              <a:t>___________ </a:t>
            </a:r>
            <a:r>
              <a:rPr lang="ja-JP" altLang="en-US" sz="900" b="1" i="0" dirty="0">
                <a:solidFill>
                  <a:srgbClr val="374151"/>
                </a:solidFill>
                <a:effectLst/>
                <a:latin typeface="Söhne"/>
              </a:rPr>
              <a:t>ほこりや直射日光を避ける</a:t>
            </a:r>
            <a:endParaRPr lang="en-US" altLang="ja-JP" sz="900" b="1" i="0" dirty="0">
              <a:solidFill>
                <a:srgbClr val="374151"/>
              </a:solidFill>
              <a:effectLst/>
              <a:latin typeface="Söhne"/>
            </a:endParaRPr>
          </a:p>
          <a:p>
            <a:pPr algn="l"/>
            <a:endParaRPr lang="ja-JP" altLang="en-US" sz="900" b="1" i="0" dirty="0">
              <a:solidFill>
                <a:srgbClr val="374151"/>
              </a:solidFill>
              <a:effectLst/>
              <a:latin typeface="Söhne"/>
            </a:endParaRPr>
          </a:p>
          <a:p>
            <a:pPr algn="l"/>
            <a:endParaRPr lang="en-US" altLang="ja-JP" sz="900" b="1" i="0" dirty="0">
              <a:solidFill>
                <a:srgbClr val="374151"/>
              </a:solidFill>
              <a:effectLst/>
              <a:latin typeface="Söhne"/>
            </a:endParaRPr>
          </a:p>
          <a:p>
            <a:pPr algn="l"/>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可燃性等級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a:t>
            </a:r>
            <a:r>
              <a:rPr lang="zh-TW" altLang="en-US" sz="900" b="1" dirty="0">
                <a:solidFill>
                  <a:srgbClr val="374151"/>
                </a:solidFill>
                <a:latin typeface="Söhne"/>
              </a:rPr>
              <a:t> </a:t>
            </a:r>
            <a:r>
              <a:rPr lang="en-US" altLang="ja-JP" sz="900" b="1" i="0" dirty="0">
                <a:solidFill>
                  <a:srgbClr val="374151"/>
                </a:solidFill>
                <a:effectLst/>
                <a:latin typeface="Söhne"/>
              </a:rPr>
              <a:t>UL94-V2 </a:t>
            </a:r>
          </a:p>
          <a:p>
            <a:pPr algn="l"/>
            <a:r>
              <a:rPr lang="ja-JP" altLang="en-US" sz="900" b="1" i="0" dirty="0">
                <a:solidFill>
                  <a:srgbClr val="374151"/>
                </a:solidFill>
                <a:effectLst/>
                <a:latin typeface="Söhne"/>
              </a:rPr>
              <a:t>軍用仕様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23190E </a:t>
            </a:r>
          </a:p>
          <a:p>
            <a:pPr algn="l"/>
            <a:r>
              <a:rPr lang="ja-JP" altLang="en-US" sz="900" b="1" i="0" dirty="0">
                <a:solidFill>
                  <a:srgbClr val="374151"/>
                </a:solidFill>
                <a:effectLst/>
                <a:latin typeface="Söhne"/>
              </a:rPr>
              <a:t>動作温度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-40〜120°C</a:t>
            </a:r>
            <a:r>
              <a:rPr lang="ja-JP" altLang="en-US" sz="900" b="1" i="0" dirty="0">
                <a:solidFill>
                  <a:srgbClr val="374151"/>
                </a:solidFill>
                <a:effectLst/>
                <a:latin typeface="Söhne"/>
              </a:rPr>
              <a:t>（</a:t>
            </a:r>
            <a:r>
              <a:rPr lang="en-US" altLang="ja-JP" sz="900" b="1" i="0" dirty="0">
                <a:solidFill>
                  <a:srgbClr val="374151"/>
                </a:solidFill>
                <a:effectLst/>
                <a:latin typeface="Söhne"/>
              </a:rPr>
              <a:t>1000</a:t>
            </a:r>
            <a:r>
              <a:rPr lang="ja-JP" altLang="en-US" sz="900" b="1" i="0" dirty="0">
                <a:solidFill>
                  <a:srgbClr val="374151"/>
                </a:solidFill>
                <a:effectLst/>
                <a:latin typeface="Söhne"/>
              </a:rPr>
              <a:t>時間で</a:t>
            </a:r>
            <a:r>
              <a:rPr lang="en-US" altLang="ja-JP" sz="900" b="1" i="0" dirty="0">
                <a:solidFill>
                  <a:srgbClr val="374151"/>
                </a:solidFill>
                <a:effectLst/>
                <a:latin typeface="Söhne"/>
              </a:rPr>
              <a:t>135</a:t>
            </a:r>
            <a:r>
              <a:rPr lang="en-US" altLang="ja-JP" sz="900" b="1" dirty="0">
                <a:solidFill>
                  <a:srgbClr val="374151"/>
                </a:solidFill>
                <a:latin typeface="Söhne"/>
              </a:rPr>
              <a:t>°</a:t>
            </a:r>
            <a:r>
              <a:rPr lang="en-US" altLang="ja-JP" sz="900" b="1" i="0" dirty="0">
                <a:solidFill>
                  <a:srgbClr val="374151"/>
                </a:solidFill>
                <a:effectLst/>
                <a:latin typeface="Söhne"/>
              </a:rPr>
              <a:t>C</a:t>
            </a:r>
            <a:r>
              <a:rPr lang="ja-JP" altLang="en-US" sz="900" b="1" i="0" dirty="0">
                <a:solidFill>
                  <a:srgbClr val="374151"/>
                </a:solidFill>
                <a:effectLst/>
                <a:latin typeface="Söhne"/>
              </a:rPr>
              <a:t>）</a:t>
            </a:r>
          </a:p>
        </p:txBody>
      </p:sp>
      <p:sp>
        <p:nvSpPr>
          <p:cNvPr id="32" name="矩形: 圓角 31">
            <a:extLst>
              <a:ext uri="{FF2B5EF4-FFF2-40B4-BE49-F238E27FC236}">
                <a16:creationId xmlns:a16="http://schemas.microsoft.com/office/drawing/2014/main" id="{32ED8A15-4EA7-AF66-6862-8974EFB7ADA1}"/>
              </a:ext>
            </a:extLst>
          </p:cNvPr>
          <p:cNvSpPr/>
          <p:nvPr/>
        </p:nvSpPr>
        <p:spPr>
          <a:xfrm>
            <a:off x="3361944" y="3190004"/>
            <a:ext cx="66040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使用環境 </a:t>
            </a:r>
          </a:p>
        </p:txBody>
      </p:sp>
      <p:sp>
        <p:nvSpPr>
          <p:cNvPr id="33" name="矩形: 圓角 32">
            <a:extLst>
              <a:ext uri="{FF2B5EF4-FFF2-40B4-BE49-F238E27FC236}">
                <a16:creationId xmlns:a16="http://schemas.microsoft.com/office/drawing/2014/main" id="{AF44FCF5-F82E-F3FB-590E-128CB91C722E}"/>
              </a:ext>
            </a:extLst>
          </p:cNvPr>
          <p:cNvSpPr/>
          <p:nvPr/>
        </p:nvSpPr>
        <p:spPr>
          <a:xfrm>
            <a:off x="3361944" y="4234049"/>
            <a:ext cx="77978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結束</a:t>
            </a:r>
            <a:r>
              <a:rPr lang="ja-JP" altLang="en-US" sz="900" b="1" dirty="0">
                <a:latin typeface="Yu Gothic" panose="020B0400000000000000" pitchFamily="34" charset="-128"/>
                <a:ea typeface="Yu Gothic" panose="020B0400000000000000" pitchFamily="34" charset="-128"/>
              </a:rPr>
              <a:t>バンド</a:t>
            </a:r>
            <a:r>
              <a:rPr lang="zh-TW" altLang="en-US" sz="900" b="1" dirty="0">
                <a:latin typeface="Yu Gothic" panose="020B0400000000000000" pitchFamily="34" charset="-128"/>
                <a:ea typeface="Yu Gothic" panose="020B0400000000000000" pitchFamily="34" charset="-128"/>
              </a:rPr>
              <a:t> </a:t>
            </a:r>
          </a:p>
        </p:txBody>
      </p:sp>
      <p:sp>
        <p:nvSpPr>
          <p:cNvPr id="34" name="矩形 33">
            <a:extLst>
              <a:ext uri="{FF2B5EF4-FFF2-40B4-BE49-F238E27FC236}">
                <a16:creationId xmlns:a16="http://schemas.microsoft.com/office/drawing/2014/main" id="{681978FB-5846-AF3B-6AFF-16DAE08948B3}"/>
              </a:ext>
            </a:extLst>
          </p:cNvPr>
          <p:cNvSpPr/>
          <p:nvPr/>
        </p:nvSpPr>
        <p:spPr>
          <a:xfrm>
            <a:off x="3361944" y="5905601"/>
            <a:ext cx="3309874" cy="34163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5" name="文字方塊 24">
            <a:extLst>
              <a:ext uri="{FF2B5EF4-FFF2-40B4-BE49-F238E27FC236}">
                <a16:creationId xmlns:a16="http://schemas.microsoft.com/office/drawing/2014/main" id="{DB29B4FD-6380-C465-BED5-1E695259384C}"/>
              </a:ext>
            </a:extLst>
          </p:cNvPr>
          <p:cNvSpPr txBox="1"/>
          <p:nvPr/>
        </p:nvSpPr>
        <p:spPr>
          <a:xfrm>
            <a:off x="3348609" y="5964894"/>
            <a:ext cx="3429000" cy="3139321"/>
          </a:xfrm>
          <a:prstGeom prst="rect">
            <a:avLst/>
          </a:prstGeom>
          <a:noFill/>
        </p:spPr>
        <p:txBody>
          <a:bodyPr wrap="square">
            <a:spAutoFit/>
          </a:bodyPr>
          <a:lstStyle/>
          <a:p>
            <a:pPr algn="l"/>
            <a:r>
              <a:rPr lang="ja-JP" altLang="en-US" sz="900" b="1" i="0" dirty="0">
                <a:solidFill>
                  <a:srgbClr val="374151"/>
                </a:solidFill>
                <a:effectLst/>
                <a:latin typeface="Söhne"/>
              </a:rPr>
              <a:t>入力電圧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12-24 VDC </a:t>
            </a:r>
          </a:p>
          <a:p>
            <a:pPr algn="l"/>
            <a:r>
              <a:rPr lang="ja-JP" altLang="en-US" sz="900" b="1" i="0" dirty="0">
                <a:solidFill>
                  <a:srgbClr val="374151"/>
                </a:solidFill>
                <a:effectLst/>
                <a:latin typeface="Söhne"/>
              </a:rPr>
              <a:t>入力電圧許容差</a:t>
            </a:r>
            <a:r>
              <a:rPr lang="zh-TW" altLang="en-US" sz="900" b="1" i="0" dirty="0">
                <a:solidFill>
                  <a:srgbClr val="374151"/>
                </a:solidFill>
                <a:effectLst/>
                <a:latin typeface="Söhne"/>
              </a:rPr>
              <a:t> </a:t>
            </a:r>
            <a:r>
              <a:rPr lang="en-US" altLang="ja-JP" sz="900" b="1" i="0" dirty="0">
                <a:solidFill>
                  <a:srgbClr val="DC4F4E"/>
                </a:solidFill>
                <a:effectLst/>
                <a:latin typeface="Söhne"/>
              </a:rPr>
              <a:t>___</a:t>
            </a:r>
            <a:r>
              <a:rPr lang="en-US" altLang="zh-TW" sz="900" b="1" i="0" dirty="0">
                <a:solidFill>
                  <a:srgbClr val="DC4F4E"/>
                </a:solidFill>
                <a:effectLst/>
                <a:latin typeface="Söhne"/>
              </a:rPr>
              <a:t>_____</a:t>
            </a:r>
            <a:r>
              <a:rPr lang="zh-TW" altLang="en-US" sz="900" b="1" dirty="0">
                <a:solidFill>
                  <a:srgbClr val="374151"/>
                </a:solidFill>
                <a:latin typeface="Söhne"/>
              </a:rPr>
              <a:t> </a:t>
            </a:r>
            <a:r>
              <a:rPr lang="en-US" altLang="ja-JP" sz="900" b="1" i="0" dirty="0">
                <a:solidFill>
                  <a:srgbClr val="374151"/>
                </a:solidFill>
                <a:effectLst/>
                <a:latin typeface="Söhne"/>
              </a:rPr>
              <a:t>± 10% </a:t>
            </a:r>
          </a:p>
          <a:p>
            <a:pPr algn="l"/>
            <a:r>
              <a:rPr lang="ja-JP" altLang="en-US" sz="900" b="1" i="0" dirty="0">
                <a:solidFill>
                  <a:srgbClr val="374151"/>
                </a:solidFill>
                <a:effectLst/>
                <a:latin typeface="Söhne"/>
              </a:rPr>
              <a:t>最大電流消費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zh-TW" altLang="en-US" sz="900" b="1" dirty="0">
                <a:solidFill>
                  <a:srgbClr val="374151"/>
                </a:solidFill>
                <a:latin typeface="Söhne"/>
              </a:rPr>
              <a:t> </a:t>
            </a:r>
            <a:r>
              <a:rPr lang="en-US" altLang="ja-JP" sz="900" b="1" i="0" dirty="0">
                <a:solidFill>
                  <a:srgbClr val="374151"/>
                </a:solidFill>
                <a:effectLst/>
                <a:latin typeface="Söhne"/>
              </a:rPr>
              <a:t>100 mA </a:t>
            </a:r>
          </a:p>
          <a:p>
            <a:pPr algn="l"/>
            <a:r>
              <a:rPr lang="ja-JP" altLang="en-US" sz="900" b="1" i="0" dirty="0">
                <a:solidFill>
                  <a:srgbClr val="374151"/>
                </a:solidFill>
                <a:effectLst/>
                <a:latin typeface="Söhne"/>
              </a:rPr>
              <a:t>通信プロトコル </a:t>
            </a:r>
            <a:r>
              <a:rPr lang="en-US" altLang="ja-JP" sz="900" b="1" i="0" dirty="0">
                <a:solidFill>
                  <a:srgbClr val="DC4F4E"/>
                </a:solidFill>
                <a:effectLst/>
                <a:latin typeface="Söhne"/>
              </a:rPr>
              <a:t>___</a:t>
            </a:r>
            <a:r>
              <a:rPr lang="en-US" altLang="zh-TW" sz="900" b="1" i="0" dirty="0">
                <a:solidFill>
                  <a:srgbClr val="DC4F4E"/>
                </a:solidFill>
                <a:effectLst/>
                <a:latin typeface="Söhne"/>
              </a:rPr>
              <a:t>_____</a:t>
            </a:r>
            <a:r>
              <a:rPr lang="zh-TW" altLang="en-US" sz="900" b="1" dirty="0">
                <a:solidFill>
                  <a:srgbClr val="374151"/>
                </a:solidFill>
                <a:latin typeface="Söhne"/>
              </a:rPr>
              <a:t> </a:t>
            </a:r>
            <a:r>
              <a:rPr lang="en-US" altLang="ja-JP" sz="900" b="1" i="0" dirty="0">
                <a:solidFill>
                  <a:srgbClr val="374151"/>
                </a:solidFill>
                <a:effectLst/>
                <a:latin typeface="Söhne"/>
              </a:rPr>
              <a:t>Modbus RS485 </a:t>
            </a:r>
          </a:p>
          <a:p>
            <a:pPr algn="l"/>
            <a:r>
              <a:rPr lang="ja-JP" altLang="en-US" sz="900" b="1" i="0" dirty="0">
                <a:solidFill>
                  <a:srgbClr val="374151"/>
                </a:solidFill>
                <a:effectLst/>
                <a:latin typeface="Söhne"/>
              </a:rPr>
              <a:t>保護等級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IP 30 </a:t>
            </a:r>
          </a:p>
          <a:p>
            <a:pPr algn="l"/>
            <a:r>
              <a:rPr lang="ja-JP" altLang="en-US" sz="900" b="1" i="0" dirty="0">
                <a:solidFill>
                  <a:srgbClr val="374151"/>
                </a:solidFill>
                <a:effectLst/>
                <a:latin typeface="Söhne"/>
              </a:rPr>
              <a:t>サイズ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a:t>
            </a:r>
            <a:r>
              <a:rPr lang="zh-TW" altLang="en-US" sz="900" b="1" dirty="0">
                <a:solidFill>
                  <a:srgbClr val="374151"/>
                </a:solidFill>
                <a:latin typeface="Söhne"/>
              </a:rPr>
              <a:t> </a:t>
            </a:r>
            <a:r>
              <a:rPr lang="en-US" altLang="ja-JP" sz="900" b="1" i="0" dirty="0">
                <a:solidFill>
                  <a:srgbClr val="374151"/>
                </a:solidFill>
                <a:effectLst/>
                <a:latin typeface="Söhne"/>
              </a:rPr>
              <a:t>98 x 57 x 22.5 mm </a:t>
            </a:r>
          </a:p>
          <a:p>
            <a:pPr algn="l"/>
            <a:r>
              <a:rPr lang="ja-JP" altLang="en-US" sz="900" b="1" i="0" dirty="0">
                <a:solidFill>
                  <a:srgbClr val="374151"/>
                </a:solidFill>
                <a:effectLst/>
                <a:latin typeface="Söhne"/>
              </a:rPr>
              <a:t>重量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________</a:t>
            </a:r>
            <a:r>
              <a:rPr lang="zh-TW" altLang="en-US" sz="900" b="1" dirty="0">
                <a:solidFill>
                  <a:srgbClr val="374151"/>
                </a:solidFill>
                <a:latin typeface="Söhne"/>
              </a:rPr>
              <a:t> </a:t>
            </a:r>
            <a:r>
              <a:rPr lang="en-US" altLang="ja-JP" sz="900" b="1" i="0" dirty="0">
                <a:solidFill>
                  <a:srgbClr val="374151"/>
                </a:solidFill>
                <a:effectLst/>
                <a:latin typeface="Söhne"/>
              </a:rPr>
              <a:t>55g </a:t>
            </a:r>
          </a:p>
          <a:p>
            <a:pPr algn="l"/>
            <a:r>
              <a:rPr lang="ja-JP" altLang="en-US" sz="900" b="1" i="0" dirty="0">
                <a:solidFill>
                  <a:srgbClr val="374151"/>
                </a:solidFill>
                <a:effectLst/>
                <a:latin typeface="Söhne"/>
              </a:rPr>
              <a:t>取り付け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DIN</a:t>
            </a:r>
            <a:r>
              <a:rPr lang="ja-JP" altLang="en-US" sz="900" b="1" i="0" dirty="0">
                <a:solidFill>
                  <a:srgbClr val="374151"/>
                </a:solidFill>
                <a:effectLst/>
                <a:latin typeface="Söhne"/>
              </a:rPr>
              <a:t>レール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設定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________</a:t>
            </a:r>
            <a:r>
              <a:rPr lang="zh-TW" altLang="en-US" sz="900" b="1" dirty="0">
                <a:solidFill>
                  <a:srgbClr val="374151"/>
                </a:solidFill>
                <a:latin typeface="Söhne"/>
              </a:rPr>
              <a:t> </a:t>
            </a:r>
            <a:r>
              <a:rPr lang="en-US" altLang="ja-JP" sz="900" b="1" i="0" dirty="0">
                <a:solidFill>
                  <a:srgbClr val="374151"/>
                </a:solidFill>
                <a:effectLst/>
                <a:latin typeface="Söhne"/>
              </a:rPr>
              <a:t>DIP</a:t>
            </a:r>
            <a:r>
              <a:rPr lang="ja-JP" altLang="en-US" sz="900" b="1" i="0" dirty="0">
                <a:solidFill>
                  <a:srgbClr val="374151"/>
                </a:solidFill>
                <a:effectLst/>
                <a:latin typeface="Söhne"/>
              </a:rPr>
              <a:t>スイッチ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サンプリングレート </a:t>
            </a:r>
            <a:r>
              <a:rPr lang="en-US" altLang="ja-JP" sz="900" b="1" i="0" dirty="0">
                <a:solidFill>
                  <a:srgbClr val="DC4F4E"/>
                </a:solidFill>
                <a:effectLst/>
                <a:latin typeface="Söhne"/>
              </a:rPr>
              <a:t>___</a:t>
            </a:r>
            <a:r>
              <a:rPr lang="en-US" altLang="zh-TW" sz="900" b="1" i="0" dirty="0">
                <a:solidFill>
                  <a:srgbClr val="DC4F4E"/>
                </a:solidFill>
                <a:effectLst/>
                <a:latin typeface="Söhne"/>
              </a:rPr>
              <a:t>_</a:t>
            </a:r>
            <a:r>
              <a:rPr lang="zh-TW" altLang="en-US" sz="900" b="1" dirty="0">
                <a:solidFill>
                  <a:srgbClr val="374151"/>
                </a:solidFill>
                <a:latin typeface="Söhne"/>
              </a:rPr>
              <a:t> </a:t>
            </a:r>
            <a:r>
              <a:rPr lang="en-US" altLang="ja-JP" sz="900" b="1" i="0" dirty="0">
                <a:solidFill>
                  <a:srgbClr val="374151"/>
                </a:solidFill>
                <a:effectLst/>
                <a:latin typeface="Söhne"/>
              </a:rPr>
              <a:t>30</a:t>
            </a:r>
            <a:r>
              <a:rPr lang="ja-JP" altLang="en-US" sz="900" b="1" i="0" dirty="0">
                <a:solidFill>
                  <a:srgbClr val="374151"/>
                </a:solidFill>
                <a:effectLst/>
                <a:latin typeface="Söhne"/>
              </a:rPr>
              <a:t>秒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筐体材料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en-US" altLang="ja-JP" sz="900" b="1" i="0" dirty="0">
                <a:solidFill>
                  <a:srgbClr val="374151"/>
                </a:solidFill>
                <a:effectLst/>
                <a:latin typeface="Söhne"/>
              </a:rPr>
              <a:t> PA-UL94V0</a:t>
            </a:r>
          </a:p>
          <a:p>
            <a:pPr algn="l"/>
            <a:r>
              <a:rPr lang="ja-JP" altLang="en-US" sz="900" b="1" i="0" dirty="0">
                <a:solidFill>
                  <a:srgbClr val="374151"/>
                </a:solidFill>
                <a:effectLst/>
                <a:latin typeface="Söhne"/>
              </a:rPr>
              <a:t>安全保護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en-US" altLang="ja-JP" sz="900" b="1" i="0" dirty="0">
                <a:solidFill>
                  <a:srgbClr val="374151"/>
                </a:solidFill>
                <a:effectLst/>
                <a:latin typeface="Söhne"/>
              </a:rPr>
              <a:t> Class </a:t>
            </a:r>
            <a:r>
              <a:rPr lang="en-US" altLang="ja-JP" sz="900" b="1" dirty="0">
                <a:solidFill>
                  <a:srgbClr val="374151"/>
                </a:solidFill>
                <a:latin typeface="Söhne"/>
              </a:rPr>
              <a:t>Ⅲ</a:t>
            </a:r>
            <a:r>
              <a:rPr lang="en-US" altLang="ja-JP" sz="900" b="1" i="0" dirty="0">
                <a:solidFill>
                  <a:srgbClr val="374151"/>
                </a:solidFill>
                <a:effectLst/>
                <a:latin typeface="Söhne"/>
              </a:rPr>
              <a:t> </a:t>
            </a:r>
          </a:p>
          <a:p>
            <a:pPr algn="l"/>
            <a:r>
              <a:rPr lang="ja-JP" altLang="en-US" sz="900" b="1" i="0" dirty="0">
                <a:solidFill>
                  <a:srgbClr val="374151"/>
                </a:solidFill>
                <a:effectLst/>
                <a:latin typeface="Söhne"/>
              </a:rPr>
              <a:t>絶縁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________</a:t>
            </a:r>
            <a:r>
              <a:rPr lang="en-US" altLang="ja-JP" sz="900" b="1" i="0" dirty="0">
                <a:solidFill>
                  <a:srgbClr val="374151"/>
                </a:solidFill>
                <a:effectLst/>
                <a:latin typeface="Söhne"/>
              </a:rPr>
              <a:t> RS-485 500V </a:t>
            </a:r>
          </a:p>
          <a:p>
            <a:pPr algn="l"/>
            <a:r>
              <a:rPr lang="ja-JP" altLang="en-US" sz="900" b="1" i="0" dirty="0">
                <a:solidFill>
                  <a:srgbClr val="374151"/>
                </a:solidFill>
                <a:effectLst/>
                <a:latin typeface="Söhne"/>
              </a:rPr>
              <a:t>機能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________</a:t>
            </a:r>
            <a:r>
              <a:rPr lang="ja-JP" altLang="en-US" sz="900" b="1" i="0" dirty="0">
                <a:solidFill>
                  <a:srgbClr val="374151"/>
                </a:solidFill>
                <a:effectLst/>
                <a:latin typeface="Söhne"/>
              </a:rPr>
              <a:t>ゲートウェイ</a:t>
            </a:r>
          </a:p>
          <a:p>
            <a:pPr algn="l"/>
            <a:endParaRPr lang="en-US" altLang="ja-JP" sz="900" b="1" dirty="0">
              <a:solidFill>
                <a:srgbClr val="374151"/>
              </a:solidFill>
              <a:latin typeface="Söhne"/>
            </a:endParaRPr>
          </a:p>
          <a:p>
            <a:pPr algn="l"/>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 </a:t>
            </a:r>
            <a:endParaRPr lang="en-US" altLang="ja-JP" sz="900" b="1" i="0" dirty="0">
              <a:solidFill>
                <a:srgbClr val="374151"/>
              </a:solidFill>
              <a:effectLst/>
              <a:latin typeface="Söhne"/>
            </a:endParaRPr>
          </a:p>
          <a:p>
            <a:pPr algn="l"/>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動作範囲（温度）</a:t>
            </a:r>
            <a:r>
              <a:rPr lang="en-US" altLang="ja-JP" sz="900" b="1" i="0" dirty="0">
                <a:solidFill>
                  <a:srgbClr val="DC4F4E"/>
                </a:solidFill>
                <a:effectLst/>
                <a:latin typeface="Söhne"/>
              </a:rPr>
              <a:t>__</a:t>
            </a:r>
            <a:r>
              <a:rPr lang="en-US" altLang="zh-TW" sz="900" b="1" i="0" dirty="0">
                <a:solidFill>
                  <a:srgbClr val="DC4F4E"/>
                </a:solidFill>
                <a:effectLst/>
                <a:latin typeface="Söhne"/>
              </a:rPr>
              <a:t>__</a:t>
            </a:r>
            <a:r>
              <a:rPr lang="en-US" altLang="ja-JP" sz="900" b="1" i="0" dirty="0">
                <a:solidFill>
                  <a:srgbClr val="DC4F4E"/>
                </a:solidFill>
                <a:effectLst/>
                <a:latin typeface="Söhne"/>
              </a:rPr>
              <a:t>__</a:t>
            </a:r>
            <a:r>
              <a:rPr lang="zh-TW" altLang="en-US" sz="900" b="1" dirty="0">
                <a:solidFill>
                  <a:srgbClr val="374151"/>
                </a:solidFill>
                <a:latin typeface="Söhne"/>
              </a:rPr>
              <a:t> </a:t>
            </a:r>
            <a:r>
              <a:rPr lang="en-US" altLang="ja-JP" sz="900" b="1" i="0" dirty="0">
                <a:solidFill>
                  <a:srgbClr val="374151"/>
                </a:solidFill>
                <a:effectLst/>
                <a:latin typeface="Söhne"/>
              </a:rPr>
              <a:t>-10〜105°C </a:t>
            </a:r>
          </a:p>
          <a:p>
            <a:pPr algn="l"/>
            <a:r>
              <a:rPr lang="ja-JP" altLang="en-US" sz="900" b="1" i="0" dirty="0">
                <a:solidFill>
                  <a:srgbClr val="374151"/>
                </a:solidFill>
                <a:effectLst/>
                <a:latin typeface="Söhne"/>
              </a:rPr>
              <a:t>保存温度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5〜40</a:t>
            </a:r>
            <a:r>
              <a:rPr lang="en-US" altLang="ja-JP" sz="900" b="1" dirty="0">
                <a:solidFill>
                  <a:srgbClr val="374151"/>
                </a:solidFill>
                <a:latin typeface="Söhne"/>
              </a:rPr>
              <a:t>°</a:t>
            </a:r>
            <a:r>
              <a:rPr lang="en-US" altLang="ja-JP" sz="900" b="1" i="0" dirty="0">
                <a:solidFill>
                  <a:srgbClr val="374151"/>
                </a:solidFill>
                <a:effectLst/>
                <a:latin typeface="Söhne"/>
              </a:rPr>
              <a:t>C </a:t>
            </a:r>
          </a:p>
          <a:p>
            <a:pPr algn="l"/>
            <a:r>
              <a:rPr lang="ja-JP" altLang="en-US" sz="900" b="1" i="0" dirty="0">
                <a:solidFill>
                  <a:srgbClr val="374151"/>
                </a:solidFill>
                <a:effectLst/>
                <a:latin typeface="Söhne"/>
              </a:rPr>
              <a:t>湿度 </a:t>
            </a:r>
            <a:r>
              <a:rPr lang="en-US" altLang="ja-JP" sz="900" b="1" i="0" dirty="0">
                <a:solidFill>
                  <a:srgbClr val="374151"/>
                </a:solidFill>
                <a:effectLst/>
                <a:latin typeface="Söhne"/>
              </a:rPr>
              <a:t>(RH</a:t>
            </a:r>
            <a:r>
              <a:rPr lang="en-US" altLang="ja-JP" sz="900" b="1" dirty="0">
                <a:solidFill>
                  <a:srgbClr val="374151"/>
                </a:solidFill>
                <a:latin typeface="Söhne"/>
              </a:rPr>
              <a:t>)</a:t>
            </a:r>
            <a:r>
              <a:rPr lang="ja-JP" altLang="en-US" sz="900" b="1" dirty="0">
                <a:solidFill>
                  <a:srgbClr val="374151"/>
                </a:solidFill>
                <a:latin typeface="Söhne"/>
              </a:rPr>
              <a:t>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a:t>
            </a:r>
            <a:r>
              <a:rPr lang="zh-TW" altLang="en-US" sz="900" b="1" dirty="0">
                <a:solidFill>
                  <a:srgbClr val="374151"/>
                </a:solidFill>
                <a:latin typeface="Söhne"/>
              </a:rPr>
              <a:t> </a:t>
            </a:r>
            <a:r>
              <a:rPr lang="en-US" altLang="ja-JP" sz="900" b="1" i="0" dirty="0">
                <a:solidFill>
                  <a:srgbClr val="374151"/>
                </a:solidFill>
                <a:effectLst/>
                <a:latin typeface="Söhne"/>
              </a:rPr>
              <a:t>0-95%</a:t>
            </a:r>
            <a:r>
              <a:rPr lang="ja-JP" altLang="en-US" sz="900" b="1" i="0" dirty="0">
                <a:solidFill>
                  <a:srgbClr val="374151"/>
                </a:solidFill>
                <a:effectLst/>
                <a:latin typeface="Söhne"/>
              </a:rPr>
              <a:t>、結露しない </a:t>
            </a:r>
            <a:endParaRPr lang="en-US" altLang="ja-JP" sz="900" b="1" i="0" dirty="0">
              <a:solidFill>
                <a:srgbClr val="374151"/>
              </a:solidFill>
              <a:effectLst/>
              <a:latin typeface="Söhne"/>
            </a:endParaRPr>
          </a:p>
          <a:p>
            <a:pPr algn="l"/>
            <a:r>
              <a:rPr lang="ja-JP" altLang="en-US" sz="900" b="1" i="0" dirty="0">
                <a:solidFill>
                  <a:srgbClr val="374151"/>
                </a:solidFill>
                <a:effectLst/>
                <a:latin typeface="Söhne"/>
              </a:rPr>
              <a:t>保管 </a:t>
            </a:r>
            <a:r>
              <a:rPr lang="en-US" altLang="ja-JP" sz="900" b="1" i="0" dirty="0">
                <a:solidFill>
                  <a:srgbClr val="DC4F4E"/>
                </a:solidFill>
                <a:effectLst/>
                <a:latin typeface="Söhne"/>
              </a:rPr>
              <a:t>___</a:t>
            </a:r>
            <a:r>
              <a:rPr lang="en-US" altLang="zh-TW" sz="900" b="1" i="0" dirty="0">
                <a:solidFill>
                  <a:srgbClr val="DC4F4E"/>
                </a:solidFill>
                <a:effectLst/>
                <a:latin typeface="Söhne"/>
              </a:rPr>
              <a:t>_______</a:t>
            </a:r>
            <a:r>
              <a:rPr lang="en-US" altLang="ja-JP" sz="900" b="1" i="0" dirty="0">
                <a:solidFill>
                  <a:srgbClr val="DC4F4E"/>
                </a:solidFill>
                <a:effectLst/>
                <a:latin typeface="Söhne"/>
              </a:rPr>
              <a:t>____ </a:t>
            </a:r>
            <a:r>
              <a:rPr lang="ja-JP" altLang="en-US" sz="900" b="1" i="0" dirty="0">
                <a:solidFill>
                  <a:srgbClr val="374151"/>
                </a:solidFill>
                <a:effectLst/>
                <a:latin typeface="Söhne"/>
              </a:rPr>
              <a:t>ほこりや直射日光を避ける</a:t>
            </a:r>
          </a:p>
        </p:txBody>
      </p:sp>
      <p:grpSp>
        <p:nvGrpSpPr>
          <p:cNvPr id="37" name="群組 36">
            <a:extLst>
              <a:ext uri="{FF2B5EF4-FFF2-40B4-BE49-F238E27FC236}">
                <a16:creationId xmlns:a16="http://schemas.microsoft.com/office/drawing/2014/main" id="{6353304C-5F52-DD41-6EF9-0F8FE1321235}"/>
              </a:ext>
            </a:extLst>
          </p:cNvPr>
          <p:cNvGrpSpPr/>
          <p:nvPr/>
        </p:nvGrpSpPr>
        <p:grpSpPr>
          <a:xfrm>
            <a:off x="3323209" y="5465407"/>
            <a:ext cx="1507490" cy="420591"/>
            <a:chOff x="3338449" y="5465407"/>
            <a:chExt cx="1507490" cy="420591"/>
          </a:xfrm>
        </p:grpSpPr>
        <p:sp>
          <p:nvSpPr>
            <p:cNvPr id="35" name="矩形 34">
              <a:extLst>
                <a:ext uri="{FF2B5EF4-FFF2-40B4-BE49-F238E27FC236}">
                  <a16:creationId xmlns:a16="http://schemas.microsoft.com/office/drawing/2014/main" id="{329343FB-F790-85F7-FF16-B74CE19251A5}"/>
                </a:ext>
              </a:extLst>
            </p:cNvPr>
            <p:cNvSpPr/>
            <p:nvPr/>
          </p:nvSpPr>
          <p:spPr>
            <a:xfrm>
              <a:off x="3412109" y="5465407"/>
              <a:ext cx="1279144" cy="267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6" name="文字方塊 35">
              <a:extLst>
                <a:ext uri="{FF2B5EF4-FFF2-40B4-BE49-F238E27FC236}">
                  <a16:creationId xmlns:a16="http://schemas.microsoft.com/office/drawing/2014/main" id="{E24B77CB-3116-C8E1-8271-171B5BFE4C2F}"/>
                </a:ext>
              </a:extLst>
            </p:cNvPr>
            <p:cNvSpPr txBox="1"/>
            <p:nvPr/>
          </p:nvSpPr>
          <p:spPr>
            <a:xfrm>
              <a:off x="3338449" y="5485888"/>
              <a:ext cx="1507490" cy="400110"/>
            </a:xfrm>
            <a:prstGeom prst="rect">
              <a:avLst/>
            </a:prstGeom>
            <a:noFill/>
          </p:spPr>
          <p:txBody>
            <a:bodyPr wrap="square">
              <a:spAutoFit/>
            </a:bodyPr>
            <a:lstStyle/>
            <a:p>
              <a:r>
                <a:rPr lang="ja-JP" altLang="en-US" sz="1000" b="1" dirty="0">
                  <a:solidFill>
                    <a:srgbClr val="D73433"/>
                  </a:solidFill>
                  <a:latin typeface="+mn-ea"/>
                </a:rPr>
                <a:t>データアグリゲータ（</a:t>
              </a:r>
              <a:r>
                <a:rPr lang="en-US" altLang="ja-JP" sz="1000" b="1" dirty="0">
                  <a:solidFill>
                    <a:srgbClr val="D73433"/>
                  </a:solidFill>
                  <a:latin typeface="+mn-ea"/>
                </a:rPr>
                <a:t>MMA</a:t>
              </a:r>
              <a:r>
                <a:rPr lang="ja-JP" altLang="en-US" sz="1000" b="1" dirty="0">
                  <a:solidFill>
                    <a:srgbClr val="D73433"/>
                  </a:solidFill>
                  <a:latin typeface="+mn-ea"/>
                </a:rPr>
                <a:t>）</a:t>
              </a:r>
            </a:p>
          </p:txBody>
        </p:sp>
      </p:grpSp>
      <p:sp>
        <p:nvSpPr>
          <p:cNvPr id="39" name="矩形: 圓角 38">
            <a:extLst>
              <a:ext uri="{FF2B5EF4-FFF2-40B4-BE49-F238E27FC236}">
                <a16:creationId xmlns:a16="http://schemas.microsoft.com/office/drawing/2014/main" id="{C9CECE20-F8B9-FBC7-FF13-8EA10F1E2D93}"/>
              </a:ext>
            </a:extLst>
          </p:cNvPr>
          <p:cNvSpPr/>
          <p:nvPr/>
        </p:nvSpPr>
        <p:spPr>
          <a:xfrm>
            <a:off x="3361944" y="8158261"/>
            <a:ext cx="66040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使用環境 </a:t>
            </a:r>
          </a:p>
        </p:txBody>
      </p:sp>
    </p:spTree>
    <p:extLst>
      <p:ext uri="{BB962C8B-B14F-4D97-AF65-F5344CB8AC3E}">
        <p14:creationId xmlns:p14="http://schemas.microsoft.com/office/powerpoint/2010/main" val="684132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圖片 9">
            <a:extLst>
              <a:ext uri="{FF2B5EF4-FFF2-40B4-BE49-F238E27FC236}">
                <a16:creationId xmlns:a16="http://schemas.microsoft.com/office/drawing/2014/main" id="{6AB91CD7-409E-9E30-C83E-B4D82D9C778A}"/>
              </a:ext>
            </a:extLst>
          </p:cNvPr>
          <p:cNvPicPr>
            <a:picLocks noChangeAspect="1"/>
          </p:cNvPicPr>
          <p:nvPr/>
        </p:nvPicPr>
        <p:blipFill>
          <a:blip r:embed="rId2"/>
          <a:stretch>
            <a:fillRect/>
          </a:stretch>
        </p:blipFill>
        <p:spPr>
          <a:xfrm>
            <a:off x="0" y="4667924"/>
            <a:ext cx="6858000" cy="5238076"/>
          </a:xfrm>
          <a:prstGeom prst="rect">
            <a:avLst/>
          </a:prstGeom>
        </p:spPr>
      </p:pic>
      <p:pic>
        <p:nvPicPr>
          <p:cNvPr id="6" name="圖片 5">
            <a:extLst>
              <a:ext uri="{FF2B5EF4-FFF2-40B4-BE49-F238E27FC236}">
                <a16:creationId xmlns:a16="http://schemas.microsoft.com/office/drawing/2014/main" id="{25DDB9B3-9E97-2E81-485A-494F49C6E8AF}"/>
              </a:ext>
            </a:extLst>
          </p:cNvPr>
          <p:cNvPicPr>
            <a:picLocks noChangeAspect="1"/>
          </p:cNvPicPr>
          <p:nvPr/>
        </p:nvPicPr>
        <p:blipFill>
          <a:blip r:embed="rId3"/>
          <a:stretch>
            <a:fillRect/>
          </a:stretch>
        </p:blipFill>
        <p:spPr>
          <a:xfrm>
            <a:off x="0" y="0"/>
            <a:ext cx="6858000" cy="5234375"/>
          </a:xfrm>
          <a:prstGeom prst="rect">
            <a:avLst/>
          </a:prstGeom>
        </p:spPr>
      </p:pic>
      <p:sp>
        <p:nvSpPr>
          <p:cNvPr id="12" name="矩形 11">
            <a:extLst>
              <a:ext uri="{FF2B5EF4-FFF2-40B4-BE49-F238E27FC236}">
                <a16:creationId xmlns:a16="http://schemas.microsoft.com/office/drawing/2014/main" id="{DCE512A3-0303-9B3E-BBC8-A502D1CA51B7}"/>
              </a:ext>
            </a:extLst>
          </p:cNvPr>
          <p:cNvSpPr/>
          <p:nvPr/>
        </p:nvSpPr>
        <p:spPr>
          <a:xfrm>
            <a:off x="3544824" y="5026152"/>
            <a:ext cx="2935986" cy="281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4" name="矩形 13">
            <a:extLst>
              <a:ext uri="{FF2B5EF4-FFF2-40B4-BE49-F238E27FC236}">
                <a16:creationId xmlns:a16="http://schemas.microsoft.com/office/drawing/2014/main" id="{DFC184D8-F29C-B24D-2D44-2AF8625601EE}"/>
              </a:ext>
            </a:extLst>
          </p:cNvPr>
          <p:cNvSpPr/>
          <p:nvPr/>
        </p:nvSpPr>
        <p:spPr>
          <a:xfrm>
            <a:off x="381000" y="1039368"/>
            <a:ext cx="2612136" cy="281375"/>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5" name="文字方塊 14">
            <a:extLst>
              <a:ext uri="{FF2B5EF4-FFF2-40B4-BE49-F238E27FC236}">
                <a16:creationId xmlns:a16="http://schemas.microsoft.com/office/drawing/2014/main" id="{33299C84-9F6F-5C98-6DC7-52D1600B0F9A}"/>
              </a:ext>
            </a:extLst>
          </p:cNvPr>
          <p:cNvSpPr txBox="1"/>
          <p:nvPr/>
        </p:nvSpPr>
        <p:spPr>
          <a:xfrm>
            <a:off x="368808" y="995632"/>
            <a:ext cx="2398776" cy="307777"/>
          </a:xfrm>
          <a:prstGeom prst="rect">
            <a:avLst/>
          </a:prstGeom>
          <a:noFill/>
        </p:spPr>
        <p:txBody>
          <a:bodyPr wrap="square">
            <a:spAutoFit/>
          </a:bodyPr>
          <a:lstStyle/>
          <a:p>
            <a:pPr algn="l"/>
            <a:r>
              <a:rPr lang="en-US" altLang="ja-JP" sz="1400" b="1" i="0" dirty="0">
                <a:solidFill>
                  <a:schemeClr val="bg1"/>
                </a:solidFill>
                <a:effectLst/>
                <a:latin typeface="Söhne"/>
              </a:rPr>
              <a:t>ARM XL (HMI</a:t>
            </a:r>
            <a:r>
              <a:rPr lang="ja-JP" altLang="en-US" sz="1400" b="1" dirty="0">
                <a:solidFill>
                  <a:schemeClr val="bg1"/>
                </a:solidFill>
                <a:latin typeface="Söhne"/>
              </a:rPr>
              <a:t> </a:t>
            </a:r>
            <a:r>
              <a:rPr lang="ja-JP" altLang="en-US" sz="1400" b="1" i="0" dirty="0">
                <a:solidFill>
                  <a:schemeClr val="bg1"/>
                </a:solidFill>
                <a:effectLst/>
                <a:latin typeface="Söhne"/>
              </a:rPr>
              <a:t>ディスプレイ</a:t>
            </a:r>
            <a:r>
              <a:rPr lang="en-US" altLang="ja-JP" sz="1400" b="1" i="0" dirty="0">
                <a:solidFill>
                  <a:schemeClr val="bg1"/>
                </a:solidFill>
                <a:effectLst/>
                <a:latin typeface="Söhne"/>
              </a:rPr>
              <a:t>)</a:t>
            </a:r>
            <a:endParaRPr lang="ja-JP" altLang="en-US" sz="1400" b="1" i="0" dirty="0">
              <a:solidFill>
                <a:schemeClr val="bg1"/>
              </a:solidFill>
              <a:effectLst/>
              <a:latin typeface="Söhne"/>
            </a:endParaRPr>
          </a:p>
        </p:txBody>
      </p:sp>
      <p:sp>
        <p:nvSpPr>
          <p:cNvPr id="19" name="文字方塊 18">
            <a:extLst>
              <a:ext uri="{FF2B5EF4-FFF2-40B4-BE49-F238E27FC236}">
                <a16:creationId xmlns:a16="http://schemas.microsoft.com/office/drawing/2014/main" id="{D82D16DF-0144-82A2-56AA-2B3E99EA3F31}"/>
              </a:ext>
            </a:extLst>
          </p:cNvPr>
          <p:cNvSpPr txBox="1"/>
          <p:nvPr/>
        </p:nvSpPr>
        <p:spPr>
          <a:xfrm>
            <a:off x="129540" y="1829374"/>
            <a:ext cx="1221232" cy="276999"/>
          </a:xfrm>
          <a:prstGeom prst="rect">
            <a:avLst/>
          </a:prstGeom>
          <a:solidFill>
            <a:schemeClr val="bg1"/>
          </a:solidFill>
        </p:spPr>
        <p:txBody>
          <a:bodyPr wrap="square">
            <a:spAutoFit/>
          </a:bodyPr>
          <a:lstStyle/>
          <a:p>
            <a:pPr algn="ctr"/>
            <a:r>
              <a:rPr lang="ja-JP" altLang="en-US" sz="1200" b="1" dirty="0"/>
              <a:t>製品概要</a:t>
            </a:r>
          </a:p>
        </p:txBody>
      </p:sp>
      <p:sp>
        <p:nvSpPr>
          <p:cNvPr id="21" name="矩形 20">
            <a:extLst>
              <a:ext uri="{FF2B5EF4-FFF2-40B4-BE49-F238E27FC236}">
                <a16:creationId xmlns:a16="http://schemas.microsoft.com/office/drawing/2014/main" id="{14E92EA5-565A-92E7-235D-B704BB6C27DC}"/>
              </a:ext>
            </a:extLst>
          </p:cNvPr>
          <p:cNvSpPr/>
          <p:nvPr/>
        </p:nvSpPr>
        <p:spPr>
          <a:xfrm>
            <a:off x="382269" y="2344867"/>
            <a:ext cx="6150862" cy="886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0" name="文字方塊 19">
            <a:extLst>
              <a:ext uri="{FF2B5EF4-FFF2-40B4-BE49-F238E27FC236}">
                <a16:creationId xmlns:a16="http://schemas.microsoft.com/office/drawing/2014/main" id="{696965C9-746F-265F-DBF7-3EEA7AF3211A}"/>
              </a:ext>
            </a:extLst>
          </p:cNvPr>
          <p:cNvSpPr txBox="1"/>
          <p:nvPr/>
        </p:nvSpPr>
        <p:spPr>
          <a:xfrm>
            <a:off x="382268" y="2319120"/>
            <a:ext cx="6150863" cy="830997"/>
          </a:xfrm>
          <a:prstGeom prst="rect">
            <a:avLst/>
          </a:prstGeom>
          <a:noFill/>
        </p:spPr>
        <p:txBody>
          <a:bodyPr wrap="square">
            <a:spAutoFit/>
          </a:bodyPr>
          <a:lstStyle/>
          <a:p>
            <a:r>
              <a:rPr lang="en-US" altLang="ja-JP" sz="800" b="1" dirty="0" err="1"/>
              <a:t>Exertherm</a:t>
            </a:r>
            <a:r>
              <a:rPr lang="en-US" altLang="ja-JP" sz="800" b="1" dirty="0"/>
              <a:t> ARM XL</a:t>
            </a:r>
            <a:r>
              <a:rPr lang="en-US" altLang="ja-JP" sz="800" b="1" dirty="0">
                <a:solidFill>
                  <a:srgbClr val="374151"/>
                </a:solidFill>
                <a:latin typeface="Söhne"/>
              </a:rPr>
              <a:t> (</a:t>
            </a:r>
            <a:r>
              <a:rPr lang="en-US" altLang="ja-JP" sz="800" b="1" dirty="0"/>
              <a:t>HMI</a:t>
            </a:r>
            <a:r>
              <a:rPr lang="ja-JP" altLang="en-US" sz="800" b="1" dirty="0"/>
              <a:t>ディスプレイ</a:t>
            </a:r>
            <a:r>
              <a:rPr lang="en-US" altLang="ja-JP" sz="800" b="1" dirty="0">
                <a:solidFill>
                  <a:srgbClr val="374151"/>
                </a:solidFill>
                <a:latin typeface="Söhne"/>
              </a:rPr>
              <a:t>)</a:t>
            </a:r>
            <a:r>
              <a:rPr lang="ja-JP" altLang="en-US" sz="800" b="1" dirty="0"/>
              <a:t>は、毎年に</a:t>
            </a:r>
            <a:r>
              <a:rPr lang="en-US" altLang="ja-JP" sz="800" b="1" dirty="0"/>
              <a:t>1</a:t>
            </a:r>
            <a:r>
              <a:rPr lang="ja-JP" altLang="en-US" sz="800" b="1" dirty="0"/>
              <a:t>日の熱検査ではなく、重要な回路の連続的な熱監視パラメータを表示するために設計されており、エンドユーザーに対して頼れるソリューションです。忙しいエンジニア向けに設計されており、別のソフトウェアの必要なく故障を検知した時に通知する簡単な監視システムが必要な場合に適しています。</a:t>
            </a:r>
          </a:p>
          <a:p>
            <a:endParaRPr lang="ja-JP" altLang="en-US" sz="800" b="1" dirty="0"/>
          </a:p>
          <a:p>
            <a:r>
              <a:rPr lang="en-US" altLang="ja-JP" sz="800" b="1" dirty="0" err="1"/>
              <a:t>Exertherm</a:t>
            </a:r>
            <a:r>
              <a:rPr lang="en-US" altLang="ja-JP" sz="800" b="1" dirty="0"/>
              <a:t> ARM XL</a:t>
            </a:r>
            <a:r>
              <a:rPr lang="ja-JP" altLang="en-US" sz="800" b="1" dirty="0"/>
              <a:t>デバイスは、各配電盤に完全統合されたモニタリングソリューションを提供することを目的としており、現場での表示だけではなく、通信機能を使用してリモートでエンドユーザーの監視システムに接続することもできます。</a:t>
            </a:r>
            <a:endParaRPr lang="zh-TW" altLang="en-US" sz="800" b="1" dirty="0"/>
          </a:p>
        </p:txBody>
      </p:sp>
      <p:sp>
        <p:nvSpPr>
          <p:cNvPr id="24" name="矩形 23">
            <a:extLst>
              <a:ext uri="{FF2B5EF4-FFF2-40B4-BE49-F238E27FC236}">
                <a16:creationId xmlns:a16="http://schemas.microsoft.com/office/drawing/2014/main" id="{D8081A92-90E8-8F0B-1D60-374AF663745A}"/>
              </a:ext>
            </a:extLst>
          </p:cNvPr>
          <p:cNvSpPr/>
          <p:nvPr/>
        </p:nvSpPr>
        <p:spPr>
          <a:xfrm>
            <a:off x="435863" y="3180337"/>
            <a:ext cx="6097267" cy="1568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2" name="文字方塊 21">
            <a:extLst>
              <a:ext uri="{FF2B5EF4-FFF2-40B4-BE49-F238E27FC236}">
                <a16:creationId xmlns:a16="http://schemas.microsoft.com/office/drawing/2014/main" id="{D1F27AE7-D316-BFEF-5904-84FCE83AC9A7}"/>
              </a:ext>
            </a:extLst>
          </p:cNvPr>
          <p:cNvSpPr txBox="1"/>
          <p:nvPr/>
        </p:nvSpPr>
        <p:spPr>
          <a:xfrm>
            <a:off x="412051" y="3252067"/>
            <a:ext cx="739522" cy="246221"/>
          </a:xfrm>
          <a:prstGeom prst="rect">
            <a:avLst/>
          </a:prstGeom>
          <a:noFill/>
        </p:spPr>
        <p:txBody>
          <a:bodyPr wrap="square">
            <a:spAutoFit/>
          </a:bodyPr>
          <a:lstStyle/>
          <a:p>
            <a:r>
              <a:rPr lang="ja-JP" altLang="en-US" sz="1000" b="1" dirty="0">
                <a:solidFill>
                  <a:srgbClr val="DB4746"/>
                </a:solidFill>
                <a:latin typeface="+mn-ea"/>
              </a:rPr>
              <a:t>主な利点</a:t>
            </a:r>
            <a:r>
              <a:rPr lang="en-US" altLang="ja-JP" sz="1000" b="1" dirty="0">
                <a:solidFill>
                  <a:srgbClr val="DB4746"/>
                </a:solidFill>
                <a:latin typeface="+mn-ea"/>
              </a:rPr>
              <a:t>:</a:t>
            </a:r>
          </a:p>
        </p:txBody>
      </p:sp>
      <p:sp>
        <p:nvSpPr>
          <p:cNvPr id="23" name="文字方塊 22">
            <a:extLst>
              <a:ext uri="{FF2B5EF4-FFF2-40B4-BE49-F238E27FC236}">
                <a16:creationId xmlns:a16="http://schemas.microsoft.com/office/drawing/2014/main" id="{09F62E1A-52A8-ECFB-30D8-94B6F7277529}"/>
              </a:ext>
            </a:extLst>
          </p:cNvPr>
          <p:cNvSpPr txBox="1"/>
          <p:nvPr/>
        </p:nvSpPr>
        <p:spPr>
          <a:xfrm>
            <a:off x="375154" y="3489974"/>
            <a:ext cx="6157976" cy="584775"/>
          </a:xfrm>
          <a:prstGeom prst="rect">
            <a:avLst/>
          </a:prstGeom>
          <a:noFill/>
        </p:spPr>
        <p:txBody>
          <a:bodyPr wrap="square">
            <a:spAutoFit/>
          </a:bodyPr>
          <a:lstStyle/>
          <a:p>
            <a:pPr marL="171450" indent="-171450">
              <a:buClr>
                <a:srgbClr val="D63633"/>
              </a:buClr>
              <a:buFont typeface="Wingdings" panose="05000000000000000000" pitchFamily="2" charset="2"/>
              <a:buChar char="u"/>
            </a:pPr>
            <a:r>
              <a:rPr lang="en-US" altLang="ja-JP" sz="800" b="1" dirty="0">
                <a:latin typeface="+mn-ea"/>
              </a:rPr>
              <a:t>24x7</a:t>
            </a:r>
            <a:r>
              <a:rPr lang="ja-JP" altLang="en-US" sz="800" b="1" dirty="0">
                <a:latin typeface="+mn-ea"/>
              </a:rPr>
              <a:t>オンラインモニタリング：最大</a:t>
            </a:r>
            <a:r>
              <a:rPr lang="en-US" altLang="ja-JP" sz="800" b="1" dirty="0">
                <a:latin typeface="+mn-ea"/>
              </a:rPr>
              <a:t>80</a:t>
            </a:r>
            <a:r>
              <a:rPr lang="ja-JP" altLang="en-US" sz="800" b="1" dirty="0">
                <a:latin typeface="+mn-ea"/>
              </a:rPr>
              <a:t>個の</a:t>
            </a:r>
            <a:r>
              <a:rPr lang="en-US" altLang="ja-JP" sz="800" b="1" dirty="0" err="1">
                <a:latin typeface="+mn-ea"/>
              </a:rPr>
              <a:t>Exertherm</a:t>
            </a:r>
            <a:r>
              <a:rPr lang="ja-JP" altLang="en-US" sz="800" b="1" dirty="0">
                <a:latin typeface="+mn-ea"/>
              </a:rPr>
              <a:t>センサーと</a:t>
            </a:r>
            <a:r>
              <a:rPr lang="en-US" altLang="ja-JP" sz="800" b="1" dirty="0">
                <a:latin typeface="+mn-ea"/>
              </a:rPr>
              <a:t>/</a:t>
            </a:r>
            <a:r>
              <a:rPr lang="ja-JP" altLang="en-US" sz="800" b="1" dirty="0">
                <a:latin typeface="+mn-ea"/>
              </a:rPr>
              <a:t>または最大</a:t>
            </a:r>
            <a:r>
              <a:rPr lang="en-US" altLang="ja-JP" sz="800" b="1" dirty="0">
                <a:latin typeface="+mn-ea"/>
              </a:rPr>
              <a:t>60</a:t>
            </a:r>
            <a:r>
              <a:rPr lang="ja-JP" altLang="en-US" sz="800" b="1" dirty="0">
                <a:latin typeface="+mn-ea"/>
              </a:rPr>
              <a:t>個の</a:t>
            </a:r>
            <a:r>
              <a:rPr lang="en-US" altLang="ja-JP" sz="800" b="1" dirty="0">
                <a:latin typeface="+mn-ea"/>
              </a:rPr>
              <a:t>MCC</a:t>
            </a:r>
            <a:r>
              <a:rPr lang="ja-JP" altLang="en-US" sz="800" b="1" dirty="0">
                <a:latin typeface="+mn-ea"/>
              </a:rPr>
              <a:t>ユニット引き出しを監視し、損傷を受ける可能性のあるジョイントおよび端子を検出します。</a:t>
            </a:r>
          </a:p>
          <a:p>
            <a:pPr marL="171450" indent="-171450">
              <a:buClr>
                <a:srgbClr val="D63633"/>
              </a:buClr>
              <a:buFont typeface="Wingdings" panose="05000000000000000000" pitchFamily="2" charset="2"/>
              <a:buChar char="u"/>
            </a:pPr>
            <a:r>
              <a:rPr lang="ja-JP" altLang="en-US" sz="800" b="1" dirty="0">
                <a:latin typeface="+mn-ea"/>
              </a:rPr>
              <a:t>インダストリアル標準通信プロトコルの</a:t>
            </a:r>
            <a:r>
              <a:rPr lang="en-US" altLang="ja-JP" sz="800" b="1" dirty="0">
                <a:latin typeface="+mn-ea"/>
              </a:rPr>
              <a:t>Modbus TCP/IP</a:t>
            </a:r>
            <a:r>
              <a:rPr lang="ja-JP" altLang="en-US" sz="800" b="1" dirty="0">
                <a:latin typeface="+mn-ea"/>
              </a:rPr>
              <a:t>通信インターフェースを使用し、</a:t>
            </a:r>
            <a:r>
              <a:rPr lang="en-US" altLang="ja-JP" sz="800" b="1" dirty="0">
                <a:latin typeface="+mn-ea"/>
              </a:rPr>
              <a:t>"</a:t>
            </a:r>
            <a:r>
              <a:rPr lang="ja-JP" altLang="en-US" sz="800" b="1" dirty="0">
                <a:latin typeface="+mn-ea"/>
              </a:rPr>
              <a:t>生の温度データ</a:t>
            </a:r>
            <a:r>
              <a:rPr lang="en-US" altLang="ja-JP" sz="800" b="1" dirty="0">
                <a:latin typeface="+mn-ea"/>
              </a:rPr>
              <a:t>"</a:t>
            </a:r>
            <a:r>
              <a:rPr lang="ja-JP" altLang="en-US" sz="800" b="1" dirty="0">
                <a:latin typeface="+mn-ea"/>
              </a:rPr>
              <a:t>を監視システムに送信するため、データをエンドユーザーの要求に基づいて統合、トレンド分析、および保存することができます。</a:t>
            </a:r>
          </a:p>
        </p:txBody>
      </p:sp>
      <p:sp>
        <p:nvSpPr>
          <p:cNvPr id="25" name="文字方塊 24">
            <a:extLst>
              <a:ext uri="{FF2B5EF4-FFF2-40B4-BE49-F238E27FC236}">
                <a16:creationId xmlns:a16="http://schemas.microsoft.com/office/drawing/2014/main" id="{278ECB2D-1268-8D27-720A-AB05032652CD}"/>
              </a:ext>
            </a:extLst>
          </p:cNvPr>
          <p:cNvSpPr txBox="1"/>
          <p:nvPr/>
        </p:nvSpPr>
        <p:spPr>
          <a:xfrm>
            <a:off x="405508" y="4204301"/>
            <a:ext cx="6157976" cy="584775"/>
          </a:xfrm>
          <a:prstGeom prst="rect">
            <a:avLst/>
          </a:prstGeom>
          <a:noFill/>
        </p:spPr>
        <p:txBody>
          <a:bodyPr wrap="square">
            <a:spAutoFit/>
          </a:bodyPr>
          <a:lstStyle/>
          <a:p>
            <a:r>
              <a:rPr lang="en-US" altLang="ja-JP" sz="800" b="1" dirty="0"/>
              <a:t>ARM XL</a:t>
            </a:r>
            <a:r>
              <a:rPr lang="ja-JP" altLang="en-US" sz="800" b="1" dirty="0"/>
              <a:t>の装置は、最大で</a:t>
            </a:r>
            <a:r>
              <a:rPr lang="en-US" altLang="ja-JP" sz="800" b="1" dirty="0" err="1"/>
              <a:t>Exertherm</a:t>
            </a:r>
            <a:r>
              <a:rPr lang="en-US" altLang="ja-JP" sz="800" b="1" dirty="0"/>
              <a:t> 8</a:t>
            </a:r>
            <a:r>
              <a:rPr lang="ja-JP" altLang="en-US" sz="800" b="1" dirty="0"/>
              <a:t>チャンネル通信データカード（</a:t>
            </a:r>
            <a:r>
              <a:rPr lang="en-US" altLang="ja-JP" sz="800" b="1" dirty="0"/>
              <a:t>80</a:t>
            </a:r>
            <a:r>
              <a:rPr lang="ja-JP" altLang="en-US" sz="800" b="1" dirty="0"/>
              <a:t>個の</a:t>
            </a:r>
            <a:r>
              <a:rPr lang="en-US" altLang="ja-JP" sz="800" b="1" dirty="0" err="1"/>
              <a:t>Exertherm</a:t>
            </a:r>
            <a:r>
              <a:rPr lang="en-US" altLang="ja-JP" sz="800" b="1" dirty="0"/>
              <a:t> IR</a:t>
            </a:r>
            <a:r>
              <a:rPr lang="ja-JP" altLang="en-US" sz="800" b="1" dirty="0"/>
              <a:t>またはケーブルセンサー）を</a:t>
            </a:r>
            <a:r>
              <a:rPr lang="en-US" altLang="ja-JP" sz="800" b="1" dirty="0"/>
              <a:t>10</a:t>
            </a:r>
            <a:r>
              <a:rPr lang="ja-JP" altLang="en-US" sz="800" b="1" dirty="0"/>
              <a:t>個と、</a:t>
            </a:r>
            <a:r>
              <a:rPr lang="en-US" altLang="ja-JP" sz="800" b="1" dirty="0" err="1"/>
              <a:t>Exertherm</a:t>
            </a:r>
            <a:r>
              <a:rPr lang="en-US" altLang="ja-JP" sz="800" b="1" dirty="0"/>
              <a:t> MMA</a:t>
            </a:r>
            <a:r>
              <a:rPr lang="ja-JP" altLang="en-US" sz="800" b="1" dirty="0"/>
              <a:t>ユニットを</a:t>
            </a:r>
            <a:r>
              <a:rPr lang="en-US" altLang="ja-JP" sz="800" b="1" dirty="0"/>
              <a:t>5</a:t>
            </a:r>
            <a:r>
              <a:rPr lang="ja-JP" altLang="en-US" sz="800" b="1" dirty="0"/>
              <a:t>個接続することができます。それぞれの</a:t>
            </a:r>
            <a:r>
              <a:rPr lang="en-US" altLang="ja-JP" sz="800" b="1" dirty="0"/>
              <a:t>MMA</a:t>
            </a:r>
            <a:r>
              <a:rPr lang="ja-JP" altLang="en-US" sz="800" b="1" dirty="0"/>
              <a:t>ユニットは</a:t>
            </a:r>
            <a:r>
              <a:rPr lang="en-US" altLang="ja-JP" sz="800" b="1" dirty="0"/>
              <a:t>12</a:t>
            </a:r>
            <a:r>
              <a:rPr lang="ja-JP" altLang="en-US" sz="800" b="1" dirty="0"/>
              <a:t>個の</a:t>
            </a:r>
            <a:r>
              <a:rPr lang="en-US" altLang="ja-JP" sz="800" b="1" dirty="0"/>
              <a:t>MMD</a:t>
            </a:r>
            <a:r>
              <a:rPr lang="ja-JP" altLang="en-US" sz="800" b="1" dirty="0"/>
              <a:t>ユニット（</a:t>
            </a:r>
            <a:r>
              <a:rPr lang="en-US" altLang="ja-JP" sz="800" b="1" dirty="0"/>
              <a:t>60</a:t>
            </a:r>
            <a:r>
              <a:rPr lang="ja-JP" altLang="en-US" sz="800" b="1" dirty="0"/>
              <a:t>個の</a:t>
            </a:r>
            <a:r>
              <a:rPr lang="en-US" altLang="ja-JP" sz="800" b="1" dirty="0"/>
              <a:t>MCC</a:t>
            </a:r>
            <a:r>
              <a:rPr lang="ja-JP" altLang="en-US" sz="800" b="1" dirty="0"/>
              <a:t>ユニット引き出し）に接続することができます。</a:t>
            </a:r>
            <a:r>
              <a:rPr lang="en-US" altLang="ja-JP" sz="800" b="1" dirty="0"/>
              <a:t>ARM XL</a:t>
            </a:r>
            <a:r>
              <a:rPr lang="ja-JP" altLang="en-US" sz="800" b="1" dirty="0"/>
              <a:t>の装置には、</a:t>
            </a:r>
            <a:r>
              <a:rPr lang="en-US" altLang="ja-JP" sz="800" b="1" dirty="0"/>
              <a:t>8</a:t>
            </a:r>
            <a:r>
              <a:rPr lang="ja-JP" altLang="en-US" sz="800" b="1" dirty="0"/>
              <a:t>チャンネル通信データカードと</a:t>
            </a:r>
            <a:r>
              <a:rPr lang="en-US" altLang="ja-JP" sz="800" b="1" dirty="0"/>
              <a:t>MMA</a:t>
            </a:r>
            <a:r>
              <a:rPr lang="ja-JP" altLang="en-US" sz="800" b="1" dirty="0"/>
              <a:t>ユニットに接続するための通信ケーブルが</a:t>
            </a:r>
            <a:r>
              <a:rPr lang="en-US" altLang="ja-JP" sz="800" b="1" dirty="0"/>
              <a:t>1</a:t>
            </a:r>
            <a:r>
              <a:rPr lang="ja-JP" altLang="en-US" sz="800" b="1" dirty="0"/>
              <a:t>本付属しています。</a:t>
            </a:r>
          </a:p>
        </p:txBody>
      </p:sp>
    </p:spTree>
    <p:extLst>
      <p:ext uri="{BB962C8B-B14F-4D97-AF65-F5344CB8AC3E}">
        <p14:creationId xmlns:p14="http://schemas.microsoft.com/office/powerpoint/2010/main" val="2154455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圖片 21">
            <a:extLst>
              <a:ext uri="{FF2B5EF4-FFF2-40B4-BE49-F238E27FC236}">
                <a16:creationId xmlns:a16="http://schemas.microsoft.com/office/drawing/2014/main" id="{C48215E6-F13C-F478-3EA0-58C775249BD5}"/>
              </a:ext>
            </a:extLst>
          </p:cNvPr>
          <p:cNvPicPr>
            <a:picLocks noChangeAspect="1"/>
          </p:cNvPicPr>
          <p:nvPr/>
        </p:nvPicPr>
        <p:blipFill>
          <a:blip r:embed="rId2"/>
          <a:stretch>
            <a:fillRect/>
          </a:stretch>
        </p:blipFill>
        <p:spPr>
          <a:xfrm>
            <a:off x="0" y="4664217"/>
            <a:ext cx="6858000" cy="5241783"/>
          </a:xfrm>
          <a:prstGeom prst="rect">
            <a:avLst/>
          </a:prstGeom>
        </p:spPr>
      </p:pic>
      <p:pic>
        <p:nvPicPr>
          <p:cNvPr id="24" name="圖片 23">
            <a:extLst>
              <a:ext uri="{FF2B5EF4-FFF2-40B4-BE49-F238E27FC236}">
                <a16:creationId xmlns:a16="http://schemas.microsoft.com/office/drawing/2014/main" id="{0381599C-25FA-5A4B-EF84-7B485ACB1364}"/>
              </a:ext>
            </a:extLst>
          </p:cNvPr>
          <p:cNvPicPr>
            <a:picLocks noChangeAspect="1"/>
          </p:cNvPicPr>
          <p:nvPr/>
        </p:nvPicPr>
        <p:blipFill>
          <a:blip r:embed="rId3"/>
          <a:stretch>
            <a:fillRect/>
          </a:stretch>
        </p:blipFill>
        <p:spPr>
          <a:xfrm>
            <a:off x="-3810" y="1410236"/>
            <a:ext cx="6858000" cy="5234375"/>
          </a:xfrm>
          <a:prstGeom prst="rect">
            <a:avLst/>
          </a:prstGeom>
        </p:spPr>
      </p:pic>
      <p:pic>
        <p:nvPicPr>
          <p:cNvPr id="26" name="圖片 25">
            <a:extLst>
              <a:ext uri="{FF2B5EF4-FFF2-40B4-BE49-F238E27FC236}">
                <a16:creationId xmlns:a16="http://schemas.microsoft.com/office/drawing/2014/main" id="{50B2DE8B-7CFE-F0B6-E653-D0711D4DCACC}"/>
              </a:ext>
            </a:extLst>
          </p:cNvPr>
          <p:cNvPicPr>
            <a:picLocks noChangeAspect="1"/>
          </p:cNvPicPr>
          <p:nvPr/>
        </p:nvPicPr>
        <p:blipFill>
          <a:blip r:embed="rId4"/>
          <a:stretch>
            <a:fillRect/>
          </a:stretch>
        </p:blipFill>
        <p:spPr>
          <a:xfrm>
            <a:off x="0" y="0"/>
            <a:ext cx="6858000" cy="1265868"/>
          </a:xfrm>
          <a:prstGeom prst="rect">
            <a:avLst/>
          </a:prstGeom>
        </p:spPr>
      </p:pic>
      <p:sp>
        <p:nvSpPr>
          <p:cNvPr id="28" name="矩形 27">
            <a:extLst>
              <a:ext uri="{FF2B5EF4-FFF2-40B4-BE49-F238E27FC236}">
                <a16:creationId xmlns:a16="http://schemas.microsoft.com/office/drawing/2014/main" id="{68D52293-52A4-CFAC-4135-C7431ADA0BFF}"/>
              </a:ext>
            </a:extLst>
          </p:cNvPr>
          <p:cNvSpPr/>
          <p:nvPr/>
        </p:nvSpPr>
        <p:spPr>
          <a:xfrm>
            <a:off x="678688" y="1493520"/>
            <a:ext cx="1205992" cy="184767"/>
          </a:xfrm>
          <a:prstGeom prst="rect">
            <a:avLst/>
          </a:prstGeom>
          <a:solidFill>
            <a:srgbClr val="D63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1" name="文字方塊 30">
            <a:extLst>
              <a:ext uri="{FF2B5EF4-FFF2-40B4-BE49-F238E27FC236}">
                <a16:creationId xmlns:a16="http://schemas.microsoft.com/office/drawing/2014/main" id="{4354EAD6-B36D-8C63-AA28-F8A638B7ADC0}"/>
              </a:ext>
            </a:extLst>
          </p:cNvPr>
          <p:cNvSpPr txBox="1"/>
          <p:nvPr/>
        </p:nvSpPr>
        <p:spPr>
          <a:xfrm>
            <a:off x="678688" y="1462792"/>
            <a:ext cx="997712" cy="246221"/>
          </a:xfrm>
          <a:prstGeom prst="rect">
            <a:avLst/>
          </a:prstGeom>
          <a:noFill/>
        </p:spPr>
        <p:txBody>
          <a:bodyPr wrap="square">
            <a:spAutoFit/>
          </a:bodyPr>
          <a:lstStyle/>
          <a:p>
            <a:pPr algn="l"/>
            <a:r>
              <a:rPr lang="ja-JP" altLang="en-US" sz="1000" b="1" dirty="0">
                <a:solidFill>
                  <a:schemeClr val="bg1"/>
                </a:solidFill>
                <a:latin typeface="Söhne"/>
              </a:rPr>
              <a:t>製品の特徴</a:t>
            </a:r>
            <a:endParaRPr lang="ja-JP" altLang="en-US" sz="1000" b="1" i="0" dirty="0">
              <a:solidFill>
                <a:schemeClr val="bg1"/>
              </a:solidFill>
              <a:effectLst/>
              <a:latin typeface="Söhne"/>
            </a:endParaRPr>
          </a:p>
        </p:txBody>
      </p:sp>
      <p:sp>
        <p:nvSpPr>
          <p:cNvPr id="33" name="矩形 32">
            <a:extLst>
              <a:ext uri="{FF2B5EF4-FFF2-40B4-BE49-F238E27FC236}">
                <a16:creationId xmlns:a16="http://schemas.microsoft.com/office/drawing/2014/main" id="{4D90A0FF-11B8-2ACA-4660-784D092FD3BF}"/>
              </a:ext>
            </a:extLst>
          </p:cNvPr>
          <p:cNvSpPr/>
          <p:nvPr/>
        </p:nvSpPr>
        <p:spPr>
          <a:xfrm>
            <a:off x="489204" y="1769323"/>
            <a:ext cx="3910076" cy="157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5" name="文字方塊 34">
            <a:extLst>
              <a:ext uri="{FF2B5EF4-FFF2-40B4-BE49-F238E27FC236}">
                <a16:creationId xmlns:a16="http://schemas.microsoft.com/office/drawing/2014/main" id="{76D94984-8188-FE22-5BF0-62A1ED670E9B}"/>
              </a:ext>
            </a:extLst>
          </p:cNvPr>
          <p:cNvSpPr txBox="1"/>
          <p:nvPr/>
        </p:nvSpPr>
        <p:spPr>
          <a:xfrm>
            <a:off x="478024" y="1738597"/>
            <a:ext cx="3792736" cy="215444"/>
          </a:xfrm>
          <a:prstGeom prst="rect">
            <a:avLst/>
          </a:prstGeom>
          <a:solidFill>
            <a:schemeClr val="bg1"/>
          </a:solidFill>
        </p:spPr>
        <p:txBody>
          <a:bodyPr wrap="square">
            <a:spAutoFit/>
          </a:bodyPr>
          <a:lstStyle/>
          <a:p>
            <a:pPr marL="171450" indent="-171450">
              <a:buClr>
                <a:srgbClr val="D63633"/>
              </a:buClr>
              <a:buFont typeface="Wingdings" panose="05000000000000000000" pitchFamily="2" charset="2"/>
              <a:buChar char="l"/>
            </a:pPr>
            <a:r>
              <a:rPr lang="ja-JP" altLang="en-US" sz="800" b="1" dirty="0">
                <a:latin typeface="+mn-ea"/>
              </a:rPr>
              <a:t>パネルマウント型 </a:t>
            </a:r>
            <a:r>
              <a:rPr lang="en-US" altLang="ja-JP" sz="800" b="1" dirty="0">
                <a:latin typeface="+mn-ea"/>
              </a:rPr>
              <a:t>HMI</a:t>
            </a:r>
          </a:p>
        </p:txBody>
      </p:sp>
      <p:sp>
        <p:nvSpPr>
          <p:cNvPr id="37" name="文字方塊 36">
            <a:extLst>
              <a:ext uri="{FF2B5EF4-FFF2-40B4-BE49-F238E27FC236}">
                <a16:creationId xmlns:a16="http://schemas.microsoft.com/office/drawing/2014/main" id="{4CE7D664-4F47-D204-77E5-7576D5190CB3}"/>
              </a:ext>
            </a:extLst>
          </p:cNvPr>
          <p:cNvSpPr txBox="1"/>
          <p:nvPr/>
        </p:nvSpPr>
        <p:spPr>
          <a:xfrm>
            <a:off x="484624" y="1969268"/>
            <a:ext cx="3792736" cy="215444"/>
          </a:xfrm>
          <a:prstGeom prst="rect">
            <a:avLst/>
          </a:prstGeom>
          <a:solidFill>
            <a:srgbClr val="F7D6D5"/>
          </a:solidFill>
        </p:spPr>
        <p:txBody>
          <a:bodyPr wrap="square">
            <a:spAutoFit/>
          </a:bodyPr>
          <a:lstStyle/>
          <a:p>
            <a:pPr marL="171450" indent="-171450">
              <a:buClr>
                <a:srgbClr val="D63633"/>
              </a:buClr>
              <a:buFont typeface="Wingdings" panose="05000000000000000000" pitchFamily="2" charset="2"/>
              <a:buChar char="l"/>
            </a:pPr>
            <a:r>
              <a:rPr lang="ja-JP" altLang="en-US" sz="800" b="1" dirty="0">
                <a:latin typeface="+mn-ea"/>
              </a:rPr>
              <a:t>簡単かつ迅速な操作設定</a:t>
            </a:r>
          </a:p>
        </p:txBody>
      </p:sp>
      <p:sp>
        <p:nvSpPr>
          <p:cNvPr id="38" name="文字方塊 37">
            <a:extLst>
              <a:ext uri="{FF2B5EF4-FFF2-40B4-BE49-F238E27FC236}">
                <a16:creationId xmlns:a16="http://schemas.microsoft.com/office/drawing/2014/main" id="{767DD708-8005-9629-2317-4F8B8A2F6BCE}"/>
              </a:ext>
            </a:extLst>
          </p:cNvPr>
          <p:cNvSpPr txBox="1"/>
          <p:nvPr/>
        </p:nvSpPr>
        <p:spPr>
          <a:xfrm>
            <a:off x="478024" y="2193810"/>
            <a:ext cx="3799336" cy="215444"/>
          </a:xfrm>
          <a:prstGeom prst="rect">
            <a:avLst/>
          </a:prstGeom>
          <a:noFill/>
        </p:spPr>
        <p:txBody>
          <a:bodyPr wrap="square">
            <a:spAutoFit/>
          </a:bodyPr>
          <a:lstStyle/>
          <a:p>
            <a:pPr marL="171450" indent="-171450">
              <a:buClr>
                <a:srgbClr val="D63633"/>
              </a:buClr>
              <a:buFont typeface="Wingdings" panose="05000000000000000000" pitchFamily="2" charset="2"/>
              <a:buChar char="l"/>
            </a:pPr>
            <a:r>
              <a:rPr lang="en-US" altLang="ja-JP" sz="800" b="1" dirty="0">
                <a:latin typeface="+mn-ea"/>
              </a:rPr>
              <a:t>2</a:t>
            </a:r>
            <a:r>
              <a:rPr lang="ja-JP" altLang="en-US" sz="800" b="1" dirty="0">
                <a:latin typeface="+mn-ea"/>
              </a:rPr>
              <a:t>つのリレーアラーム出力（現場および遠隔）</a:t>
            </a:r>
          </a:p>
        </p:txBody>
      </p:sp>
      <p:sp>
        <p:nvSpPr>
          <p:cNvPr id="39" name="文字方塊 38">
            <a:extLst>
              <a:ext uri="{FF2B5EF4-FFF2-40B4-BE49-F238E27FC236}">
                <a16:creationId xmlns:a16="http://schemas.microsoft.com/office/drawing/2014/main" id="{F0FB2093-ADBD-BC41-70B8-F85592A1742B}"/>
              </a:ext>
            </a:extLst>
          </p:cNvPr>
          <p:cNvSpPr txBox="1"/>
          <p:nvPr/>
        </p:nvSpPr>
        <p:spPr>
          <a:xfrm>
            <a:off x="478024" y="2433371"/>
            <a:ext cx="3792736" cy="215444"/>
          </a:xfrm>
          <a:prstGeom prst="rect">
            <a:avLst/>
          </a:prstGeom>
          <a:solidFill>
            <a:srgbClr val="F7D6D5"/>
          </a:solidFill>
        </p:spPr>
        <p:txBody>
          <a:bodyPr wrap="square">
            <a:spAutoFit/>
          </a:bodyPr>
          <a:lstStyle/>
          <a:p>
            <a:pPr marL="171450" indent="-171450">
              <a:buClr>
                <a:srgbClr val="D63633"/>
              </a:buClr>
              <a:buFont typeface="Wingdings" panose="05000000000000000000" pitchFamily="2" charset="2"/>
              <a:buChar char="l"/>
            </a:pPr>
            <a:r>
              <a:rPr lang="en-US" altLang="ja-JP" sz="800" b="1" dirty="0">
                <a:latin typeface="+mn-ea"/>
              </a:rPr>
              <a:t>Modbus TCP/IP</a:t>
            </a:r>
            <a:r>
              <a:rPr lang="ja-JP" altLang="en-US" sz="800" b="1" dirty="0">
                <a:latin typeface="+mn-ea"/>
              </a:rPr>
              <a:t>通信を介して生の温度データをホストシステムに送信</a:t>
            </a:r>
          </a:p>
        </p:txBody>
      </p:sp>
      <p:sp>
        <p:nvSpPr>
          <p:cNvPr id="40" name="文字方塊 39">
            <a:extLst>
              <a:ext uri="{FF2B5EF4-FFF2-40B4-BE49-F238E27FC236}">
                <a16:creationId xmlns:a16="http://schemas.microsoft.com/office/drawing/2014/main" id="{8DD1C3AB-906B-65BD-26A0-214FEE5F809E}"/>
              </a:ext>
            </a:extLst>
          </p:cNvPr>
          <p:cNvSpPr txBox="1"/>
          <p:nvPr/>
        </p:nvSpPr>
        <p:spPr>
          <a:xfrm>
            <a:off x="483104" y="2647368"/>
            <a:ext cx="3779016" cy="215444"/>
          </a:xfrm>
          <a:prstGeom prst="rect">
            <a:avLst/>
          </a:prstGeom>
          <a:noFill/>
        </p:spPr>
        <p:txBody>
          <a:bodyPr wrap="square">
            <a:spAutoFit/>
          </a:bodyPr>
          <a:lstStyle/>
          <a:p>
            <a:pPr marL="171450" indent="-171450">
              <a:buClr>
                <a:srgbClr val="D63633"/>
              </a:buClr>
              <a:buFont typeface="Wingdings" panose="05000000000000000000" pitchFamily="2" charset="2"/>
              <a:buChar char="l"/>
            </a:pPr>
            <a:r>
              <a:rPr lang="en-US" altLang="ja-JP" sz="800" b="1" dirty="0">
                <a:latin typeface="+mn-ea"/>
              </a:rPr>
              <a:t>4</a:t>
            </a:r>
            <a:r>
              <a:rPr lang="ja-JP" altLang="en-US" sz="800" b="1" dirty="0">
                <a:latin typeface="+mn-ea"/>
              </a:rPr>
              <a:t>種類のアラーム：警告アラーム</a:t>
            </a:r>
            <a:r>
              <a:rPr lang="en-US" altLang="ja-JP" sz="800" b="1" dirty="0">
                <a:latin typeface="+mn-ea"/>
              </a:rPr>
              <a:t>/</a:t>
            </a:r>
            <a:r>
              <a:rPr lang="ja-JP" altLang="en-US" sz="800" b="1" dirty="0">
                <a:latin typeface="+mn-ea"/>
              </a:rPr>
              <a:t>重大アラーム</a:t>
            </a:r>
            <a:r>
              <a:rPr lang="en-US" altLang="ja-JP" sz="800" b="1" dirty="0">
                <a:latin typeface="+mn-ea"/>
              </a:rPr>
              <a:t>/</a:t>
            </a:r>
            <a:r>
              <a:rPr lang="ja-JP" altLang="en-US" sz="800" b="1" dirty="0">
                <a:latin typeface="+mn-ea"/>
              </a:rPr>
              <a:t>通信エラー</a:t>
            </a:r>
            <a:r>
              <a:rPr lang="en-US" altLang="ja-JP" sz="800" b="1" dirty="0">
                <a:latin typeface="+mn-ea"/>
              </a:rPr>
              <a:t>/MCC</a:t>
            </a:r>
            <a:r>
              <a:rPr lang="ja-JP" altLang="en-US" sz="800" b="1" dirty="0">
                <a:latin typeface="+mn-ea"/>
              </a:rPr>
              <a:t>アラーム</a:t>
            </a:r>
          </a:p>
        </p:txBody>
      </p:sp>
      <p:sp>
        <p:nvSpPr>
          <p:cNvPr id="41" name="文字方塊 40">
            <a:extLst>
              <a:ext uri="{FF2B5EF4-FFF2-40B4-BE49-F238E27FC236}">
                <a16:creationId xmlns:a16="http://schemas.microsoft.com/office/drawing/2014/main" id="{51DF1A21-6C20-57B9-66A9-A217A7B278D5}"/>
              </a:ext>
            </a:extLst>
          </p:cNvPr>
          <p:cNvSpPr txBox="1"/>
          <p:nvPr/>
        </p:nvSpPr>
        <p:spPr>
          <a:xfrm>
            <a:off x="479294" y="2862812"/>
            <a:ext cx="3792986" cy="338554"/>
          </a:xfrm>
          <a:prstGeom prst="rect">
            <a:avLst/>
          </a:prstGeom>
          <a:solidFill>
            <a:srgbClr val="F7D6D5"/>
          </a:solidFill>
        </p:spPr>
        <p:txBody>
          <a:bodyPr wrap="square">
            <a:spAutoFit/>
          </a:bodyPr>
          <a:lstStyle/>
          <a:p>
            <a:pPr marL="171450" indent="-171450">
              <a:buClr>
                <a:srgbClr val="D63633"/>
              </a:buClr>
              <a:buFont typeface="Wingdings" panose="05000000000000000000" pitchFamily="2" charset="2"/>
              <a:buChar char="l"/>
            </a:pPr>
            <a:r>
              <a:rPr lang="en-US" altLang="ja-JP" sz="800" b="1" dirty="0" err="1">
                <a:latin typeface="+mn-ea"/>
              </a:rPr>
              <a:t>LoadMap</a:t>
            </a:r>
            <a:r>
              <a:rPr lang="ja-JP" altLang="en-US" sz="800" b="1" dirty="0">
                <a:latin typeface="+mn-ea"/>
              </a:rPr>
              <a:t>は負荷関連の警告アラームに使用されます（</a:t>
            </a:r>
            <a:r>
              <a:rPr lang="en-US" altLang="ja-JP" sz="800" b="1" dirty="0" err="1">
                <a:latin typeface="+mn-ea"/>
              </a:rPr>
              <a:t>Exertherm</a:t>
            </a:r>
            <a:r>
              <a:rPr lang="en-US" altLang="ja-JP" sz="800" b="1" dirty="0">
                <a:latin typeface="+mn-ea"/>
              </a:rPr>
              <a:t> IR</a:t>
            </a:r>
            <a:r>
              <a:rPr lang="ja-JP" altLang="en-US" sz="800" b="1" dirty="0">
                <a:latin typeface="+mn-ea"/>
              </a:rPr>
              <a:t>センサーのみ対応）</a:t>
            </a:r>
          </a:p>
        </p:txBody>
      </p:sp>
      <p:sp>
        <p:nvSpPr>
          <p:cNvPr id="42" name="文字方塊 41">
            <a:extLst>
              <a:ext uri="{FF2B5EF4-FFF2-40B4-BE49-F238E27FC236}">
                <a16:creationId xmlns:a16="http://schemas.microsoft.com/office/drawing/2014/main" id="{02485065-8E55-307C-9313-8B9C2749482E}"/>
              </a:ext>
            </a:extLst>
          </p:cNvPr>
          <p:cNvSpPr txBox="1"/>
          <p:nvPr/>
        </p:nvSpPr>
        <p:spPr>
          <a:xfrm>
            <a:off x="477774" y="3210623"/>
            <a:ext cx="3792986" cy="215444"/>
          </a:xfrm>
          <a:prstGeom prst="rect">
            <a:avLst/>
          </a:prstGeom>
          <a:solidFill>
            <a:schemeClr val="bg1"/>
          </a:solidFill>
        </p:spPr>
        <p:txBody>
          <a:bodyPr wrap="square">
            <a:spAutoFit/>
          </a:bodyPr>
          <a:lstStyle/>
          <a:p>
            <a:pPr marL="171450" indent="-171450">
              <a:buClr>
                <a:srgbClr val="D63633"/>
              </a:buClr>
              <a:buFont typeface="Wingdings" panose="05000000000000000000" pitchFamily="2" charset="2"/>
              <a:buChar char="l"/>
            </a:pPr>
            <a:r>
              <a:rPr lang="en-US" altLang="ja-JP" sz="800" b="1" dirty="0">
                <a:latin typeface="+mn-ea"/>
              </a:rPr>
              <a:t>ARM XL</a:t>
            </a:r>
            <a:r>
              <a:rPr lang="ja-JP" altLang="en-US" sz="800" b="1" dirty="0">
                <a:latin typeface="+mn-ea"/>
              </a:rPr>
              <a:t>は湿度センサーをオプションで選択できます</a:t>
            </a:r>
          </a:p>
        </p:txBody>
      </p:sp>
      <p:cxnSp>
        <p:nvCxnSpPr>
          <p:cNvPr id="44" name="直線接點 43">
            <a:extLst>
              <a:ext uri="{FF2B5EF4-FFF2-40B4-BE49-F238E27FC236}">
                <a16:creationId xmlns:a16="http://schemas.microsoft.com/office/drawing/2014/main" id="{B717E522-532D-5E1F-AFD5-E54473BDE0FC}"/>
              </a:ext>
            </a:extLst>
          </p:cNvPr>
          <p:cNvCxnSpPr>
            <a:cxnSpLocks/>
          </p:cNvCxnSpPr>
          <p:nvPr/>
        </p:nvCxnSpPr>
        <p:spPr>
          <a:xfrm>
            <a:off x="484624" y="3458580"/>
            <a:ext cx="3792736" cy="0"/>
          </a:xfrm>
          <a:prstGeom prst="line">
            <a:avLst/>
          </a:prstGeom>
          <a:ln>
            <a:solidFill>
              <a:srgbClr val="DA4847"/>
            </a:solidFill>
          </a:ln>
        </p:spPr>
        <p:style>
          <a:lnRef idx="1">
            <a:schemeClr val="accent1"/>
          </a:lnRef>
          <a:fillRef idx="0">
            <a:schemeClr val="accent1"/>
          </a:fillRef>
          <a:effectRef idx="0">
            <a:schemeClr val="accent1"/>
          </a:effectRef>
          <a:fontRef idx="minor">
            <a:schemeClr val="tx1"/>
          </a:fontRef>
        </p:style>
      </p:cxnSp>
      <p:sp>
        <p:nvSpPr>
          <p:cNvPr id="48" name="矩形 47">
            <a:extLst>
              <a:ext uri="{FF2B5EF4-FFF2-40B4-BE49-F238E27FC236}">
                <a16:creationId xmlns:a16="http://schemas.microsoft.com/office/drawing/2014/main" id="{18BFC818-F850-0B60-899A-883F9F44D6B9}"/>
              </a:ext>
            </a:extLst>
          </p:cNvPr>
          <p:cNvSpPr/>
          <p:nvPr/>
        </p:nvSpPr>
        <p:spPr>
          <a:xfrm>
            <a:off x="5553456" y="3243136"/>
            <a:ext cx="998474" cy="2154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7" name="文字方塊 46">
            <a:extLst>
              <a:ext uri="{FF2B5EF4-FFF2-40B4-BE49-F238E27FC236}">
                <a16:creationId xmlns:a16="http://schemas.microsoft.com/office/drawing/2014/main" id="{58424658-554C-6F8B-1D70-7CE419DA4B0B}"/>
              </a:ext>
            </a:extLst>
          </p:cNvPr>
          <p:cNvSpPr txBox="1"/>
          <p:nvPr/>
        </p:nvSpPr>
        <p:spPr>
          <a:xfrm>
            <a:off x="5458332" y="3271953"/>
            <a:ext cx="1320419" cy="230832"/>
          </a:xfrm>
          <a:prstGeom prst="rect">
            <a:avLst/>
          </a:prstGeom>
          <a:noFill/>
        </p:spPr>
        <p:txBody>
          <a:bodyPr wrap="square">
            <a:spAutoFit/>
          </a:bodyPr>
          <a:lstStyle/>
          <a:p>
            <a:pPr algn="l"/>
            <a:r>
              <a:rPr lang="en-US" altLang="ja-JP" sz="900" b="1" i="0" dirty="0">
                <a:solidFill>
                  <a:srgbClr val="374151"/>
                </a:solidFill>
                <a:effectLst/>
                <a:latin typeface="+mn-ea"/>
              </a:rPr>
              <a:t>4.3"</a:t>
            </a:r>
            <a:r>
              <a:rPr lang="ja-JP" altLang="en-US" sz="900" b="1" i="0" dirty="0">
                <a:solidFill>
                  <a:srgbClr val="374151"/>
                </a:solidFill>
                <a:effectLst/>
                <a:latin typeface="+mn-ea"/>
              </a:rPr>
              <a:t>タッチスクリーン</a:t>
            </a:r>
          </a:p>
        </p:txBody>
      </p:sp>
      <p:sp>
        <p:nvSpPr>
          <p:cNvPr id="49" name="文字方塊 48">
            <a:extLst>
              <a:ext uri="{FF2B5EF4-FFF2-40B4-BE49-F238E27FC236}">
                <a16:creationId xmlns:a16="http://schemas.microsoft.com/office/drawing/2014/main" id="{3F4A7FC1-8B76-3F14-78DA-8CC3CA70E29C}"/>
              </a:ext>
            </a:extLst>
          </p:cNvPr>
          <p:cNvSpPr txBox="1"/>
          <p:nvPr/>
        </p:nvSpPr>
        <p:spPr>
          <a:xfrm>
            <a:off x="248920" y="4236490"/>
            <a:ext cx="1427480" cy="276999"/>
          </a:xfrm>
          <a:prstGeom prst="rect">
            <a:avLst/>
          </a:prstGeom>
          <a:solidFill>
            <a:schemeClr val="bg1"/>
          </a:solidFill>
        </p:spPr>
        <p:txBody>
          <a:bodyPr wrap="square">
            <a:spAutoFit/>
          </a:bodyPr>
          <a:lstStyle/>
          <a:p>
            <a:pPr algn="ctr"/>
            <a:r>
              <a:rPr lang="ja-JP" altLang="en-US" sz="1200" b="1" dirty="0"/>
              <a:t>製品仕様</a:t>
            </a:r>
          </a:p>
        </p:txBody>
      </p:sp>
      <p:sp>
        <p:nvSpPr>
          <p:cNvPr id="51" name="矩形: 圓角 50">
            <a:extLst>
              <a:ext uri="{FF2B5EF4-FFF2-40B4-BE49-F238E27FC236}">
                <a16:creationId xmlns:a16="http://schemas.microsoft.com/office/drawing/2014/main" id="{368743C6-3CC1-CB50-0DE6-D8BF7275ABD0}"/>
              </a:ext>
            </a:extLst>
          </p:cNvPr>
          <p:cNvSpPr/>
          <p:nvPr/>
        </p:nvSpPr>
        <p:spPr>
          <a:xfrm>
            <a:off x="632460" y="4799745"/>
            <a:ext cx="66040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電源使用</a:t>
            </a:r>
          </a:p>
        </p:txBody>
      </p:sp>
      <p:sp>
        <p:nvSpPr>
          <p:cNvPr id="52" name="矩形: 圓角 51">
            <a:extLst>
              <a:ext uri="{FF2B5EF4-FFF2-40B4-BE49-F238E27FC236}">
                <a16:creationId xmlns:a16="http://schemas.microsoft.com/office/drawing/2014/main" id="{0EAB8416-9C4E-9257-0189-CAEB11A1B8E4}"/>
              </a:ext>
            </a:extLst>
          </p:cNvPr>
          <p:cNvSpPr/>
          <p:nvPr/>
        </p:nvSpPr>
        <p:spPr>
          <a:xfrm>
            <a:off x="632460" y="5741030"/>
            <a:ext cx="660400"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900" b="1" dirty="0">
                <a:latin typeface="Yu Gothic" panose="020B0400000000000000" pitchFamily="34" charset="-128"/>
                <a:ea typeface="Yu Gothic" panose="020B0400000000000000" pitchFamily="34" charset="-128"/>
              </a:rPr>
              <a:t>接点出力</a:t>
            </a:r>
          </a:p>
        </p:txBody>
      </p:sp>
      <p:sp>
        <p:nvSpPr>
          <p:cNvPr id="53" name="矩形: 圓角 52">
            <a:extLst>
              <a:ext uri="{FF2B5EF4-FFF2-40B4-BE49-F238E27FC236}">
                <a16:creationId xmlns:a16="http://schemas.microsoft.com/office/drawing/2014/main" id="{659355C9-6D4C-54EC-FF36-86BAB004534F}"/>
              </a:ext>
            </a:extLst>
          </p:cNvPr>
          <p:cNvSpPr/>
          <p:nvPr/>
        </p:nvSpPr>
        <p:spPr>
          <a:xfrm>
            <a:off x="632460" y="7577694"/>
            <a:ext cx="1367028"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900" b="1" dirty="0">
                <a:latin typeface="Yu Gothic" panose="020B0400000000000000" pitchFamily="34" charset="-128"/>
                <a:ea typeface="Yu Gothic" panose="020B0400000000000000" pitchFamily="34" charset="-128"/>
              </a:rPr>
              <a:t>Modbus TCP/IP </a:t>
            </a:r>
            <a:r>
              <a:rPr lang="zh-TW" altLang="en-US" sz="900" b="1" dirty="0">
                <a:latin typeface="Yu Gothic" panose="020B0400000000000000" pitchFamily="34" charset="-128"/>
                <a:ea typeface="Yu Gothic" panose="020B0400000000000000" pitchFamily="34" charset="-128"/>
              </a:rPr>
              <a:t>出力</a:t>
            </a:r>
          </a:p>
        </p:txBody>
      </p:sp>
      <p:sp>
        <p:nvSpPr>
          <p:cNvPr id="56" name="文字方塊 55">
            <a:extLst>
              <a:ext uri="{FF2B5EF4-FFF2-40B4-BE49-F238E27FC236}">
                <a16:creationId xmlns:a16="http://schemas.microsoft.com/office/drawing/2014/main" id="{79D8B4E7-B88E-418F-E06E-26792F5C0198}"/>
              </a:ext>
            </a:extLst>
          </p:cNvPr>
          <p:cNvSpPr txBox="1"/>
          <p:nvPr/>
        </p:nvSpPr>
        <p:spPr>
          <a:xfrm>
            <a:off x="547874" y="5074427"/>
            <a:ext cx="3253867" cy="507831"/>
          </a:xfrm>
          <a:prstGeom prst="rect">
            <a:avLst/>
          </a:prstGeom>
          <a:solidFill>
            <a:schemeClr val="bg1"/>
          </a:solidFill>
        </p:spPr>
        <p:txBody>
          <a:bodyPr wrap="square">
            <a:spAutoFit/>
          </a:bodyPr>
          <a:lstStyle/>
          <a:p>
            <a:pPr>
              <a:buClr>
                <a:srgbClr val="D63633"/>
              </a:buClr>
            </a:pPr>
            <a:r>
              <a:rPr lang="ja-JP" altLang="en-US" sz="900" b="1" dirty="0">
                <a:latin typeface="+mn-ea"/>
              </a:rPr>
              <a:t>入力電圧</a:t>
            </a:r>
            <a:r>
              <a:rPr lang="ja-JP" altLang="en-US" sz="900" b="1" dirty="0">
                <a:solidFill>
                  <a:srgbClr val="DA4847"/>
                </a:solidFill>
                <a:latin typeface="+mn-ea"/>
              </a:rPr>
              <a:t> </a:t>
            </a:r>
            <a:r>
              <a:rPr lang="en-US" altLang="ja-JP" sz="900" b="1" dirty="0">
                <a:solidFill>
                  <a:srgbClr val="DA4847"/>
                </a:solidFill>
                <a:latin typeface="+mn-ea"/>
              </a:rPr>
              <a:t>_______ </a:t>
            </a:r>
            <a:r>
              <a:rPr lang="en-US" altLang="ja-JP" sz="900" b="1" dirty="0">
                <a:latin typeface="+mn-ea"/>
              </a:rPr>
              <a:t>24VDC</a:t>
            </a:r>
          </a:p>
          <a:p>
            <a:pPr>
              <a:buClr>
                <a:srgbClr val="D63633"/>
              </a:buClr>
            </a:pPr>
            <a:r>
              <a:rPr lang="ja-JP" altLang="en-US" sz="900" b="1" dirty="0">
                <a:latin typeface="+mn-ea"/>
              </a:rPr>
              <a:t>許容範囲</a:t>
            </a:r>
            <a:r>
              <a:rPr lang="zh-TW" altLang="en-US" sz="900" b="1" dirty="0">
                <a:latin typeface="+mn-ea"/>
              </a:rPr>
              <a:t> </a:t>
            </a:r>
            <a:r>
              <a:rPr lang="en-US" altLang="ja-JP" sz="900" b="1" dirty="0">
                <a:solidFill>
                  <a:srgbClr val="DA4847"/>
                </a:solidFill>
                <a:latin typeface="+mn-ea"/>
              </a:rPr>
              <a:t>_______ </a:t>
            </a:r>
            <a:r>
              <a:rPr lang="en-US" altLang="ja-JP" sz="900" b="1" dirty="0">
                <a:latin typeface="+mn-ea"/>
              </a:rPr>
              <a:t>20.4VDC</a:t>
            </a:r>
            <a:r>
              <a:rPr lang="ja-JP" altLang="en-US" sz="900" b="1" dirty="0">
                <a:latin typeface="+mn-ea"/>
              </a:rPr>
              <a:t>から</a:t>
            </a:r>
            <a:r>
              <a:rPr lang="en-US" altLang="ja-JP" sz="900" b="1" dirty="0">
                <a:latin typeface="+mn-ea"/>
              </a:rPr>
              <a:t>27.6VDC</a:t>
            </a:r>
            <a:r>
              <a:rPr lang="ja-JP" altLang="en-US" sz="900" b="1" dirty="0">
                <a:latin typeface="+mn-ea"/>
              </a:rPr>
              <a:t>まで（</a:t>
            </a:r>
            <a:r>
              <a:rPr lang="en-US" altLang="ja-JP" sz="900" b="1" dirty="0">
                <a:latin typeface="+mn-ea"/>
              </a:rPr>
              <a:t>10</a:t>
            </a:r>
            <a:r>
              <a:rPr lang="ja-JP" altLang="en-US" sz="900" b="1" dirty="0">
                <a:latin typeface="+mn-ea"/>
              </a:rPr>
              <a:t>％未満）</a:t>
            </a:r>
          </a:p>
          <a:p>
            <a:pPr>
              <a:buClr>
                <a:srgbClr val="D63633"/>
              </a:buClr>
            </a:pPr>
            <a:r>
              <a:rPr lang="ja-JP" altLang="en-US" sz="900" b="1" dirty="0">
                <a:latin typeface="+mn-ea"/>
              </a:rPr>
              <a:t>最大電流消費 </a:t>
            </a:r>
            <a:r>
              <a:rPr lang="en-US" altLang="ja-JP" sz="900" b="1" dirty="0">
                <a:solidFill>
                  <a:srgbClr val="DA4847"/>
                </a:solidFill>
                <a:latin typeface="+mn-ea"/>
              </a:rPr>
              <a:t>___ </a:t>
            </a:r>
            <a:r>
              <a:rPr lang="en-US" altLang="ja-JP" sz="900" b="1" dirty="0">
                <a:latin typeface="+mn-ea"/>
              </a:rPr>
              <a:t>300mA @ 24VDC</a:t>
            </a:r>
          </a:p>
        </p:txBody>
      </p:sp>
      <p:sp>
        <p:nvSpPr>
          <p:cNvPr id="58" name="文字方塊 57">
            <a:extLst>
              <a:ext uri="{FF2B5EF4-FFF2-40B4-BE49-F238E27FC236}">
                <a16:creationId xmlns:a16="http://schemas.microsoft.com/office/drawing/2014/main" id="{D487B3AB-26D0-A778-BBC5-48031FAFC3E2}"/>
              </a:ext>
            </a:extLst>
          </p:cNvPr>
          <p:cNvSpPr txBox="1"/>
          <p:nvPr/>
        </p:nvSpPr>
        <p:spPr>
          <a:xfrm>
            <a:off x="553337" y="6017544"/>
            <a:ext cx="2662686" cy="1338828"/>
          </a:xfrm>
          <a:prstGeom prst="rect">
            <a:avLst/>
          </a:prstGeom>
          <a:solidFill>
            <a:schemeClr val="bg1"/>
          </a:solidFill>
        </p:spPr>
        <p:txBody>
          <a:bodyPr wrap="square">
            <a:spAutoFit/>
          </a:bodyPr>
          <a:lstStyle/>
          <a:p>
            <a:pPr>
              <a:buClr>
                <a:srgbClr val="D63633"/>
              </a:buClr>
            </a:pPr>
            <a:r>
              <a:rPr lang="ja-JP" altLang="en-US" sz="900" b="1" dirty="0">
                <a:latin typeface="+mn-ea"/>
              </a:rPr>
              <a:t>出力数 </a:t>
            </a:r>
            <a:r>
              <a:rPr lang="en-US" altLang="ja-JP" sz="900" b="1" dirty="0">
                <a:solidFill>
                  <a:srgbClr val="DA4847"/>
                </a:solidFill>
                <a:latin typeface="+mn-ea"/>
              </a:rPr>
              <a:t>_________ </a:t>
            </a:r>
            <a:r>
              <a:rPr lang="en-US" altLang="ja-JP" sz="900" b="1" dirty="0">
                <a:latin typeface="+mn-ea"/>
              </a:rPr>
              <a:t>8</a:t>
            </a:r>
            <a:r>
              <a:rPr lang="ja-JP" altLang="en-US" sz="900" b="1" dirty="0">
                <a:latin typeface="+mn-ea"/>
              </a:rPr>
              <a:t>つのリレー（</a:t>
            </a:r>
            <a:r>
              <a:rPr lang="en-US" altLang="ja-JP" sz="900" b="1" dirty="0">
                <a:latin typeface="+mn-ea"/>
              </a:rPr>
              <a:t>2</a:t>
            </a:r>
            <a:r>
              <a:rPr lang="ja-JP" altLang="en-US" sz="900" b="1" dirty="0">
                <a:latin typeface="+mn-ea"/>
              </a:rPr>
              <a:t>グループ）</a:t>
            </a:r>
          </a:p>
          <a:p>
            <a:pPr>
              <a:buClr>
                <a:srgbClr val="D63633"/>
              </a:buClr>
            </a:pPr>
            <a:r>
              <a:rPr lang="ja-JP" altLang="en-US" sz="900" b="1" dirty="0">
                <a:latin typeface="+mn-ea"/>
              </a:rPr>
              <a:t>出力タイプ </a:t>
            </a:r>
            <a:r>
              <a:rPr lang="en-US" altLang="ja-JP" sz="900" b="1" dirty="0">
                <a:solidFill>
                  <a:srgbClr val="DA4847"/>
                </a:solidFill>
                <a:latin typeface="+mn-ea"/>
              </a:rPr>
              <a:t>_____ </a:t>
            </a:r>
            <a:r>
              <a:rPr lang="en-US" altLang="ja-JP" sz="900" b="1" dirty="0">
                <a:latin typeface="+mn-ea"/>
              </a:rPr>
              <a:t>SPST-NO</a:t>
            </a:r>
            <a:r>
              <a:rPr lang="ja-JP" altLang="en-US" sz="900" b="1" dirty="0">
                <a:latin typeface="+mn-ea"/>
              </a:rPr>
              <a:t>（</a:t>
            </a:r>
            <a:r>
              <a:rPr lang="en-US" altLang="ja-JP" sz="900" b="1" dirty="0">
                <a:latin typeface="+mn-ea"/>
              </a:rPr>
              <a:t>A</a:t>
            </a:r>
            <a:r>
              <a:rPr lang="ja-JP" altLang="en-US" sz="900" b="1" dirty="0">
                <a:latin typeface="+mn-ea"/>
              </a:rPr>
              <a:t>から）</a:t>
            </a:r>
          </a:p>
          <a:p>
            <a:pPr>
              <a:buClr>
                <a:srgbClr val="D63633"/>
              </a:buClr>
            </a:pPr>
            <a:r>
              <a:rPr lang="ja-JP" altLang="en-US" sz="900" b="1" dirty="0">
                <a:latin typeface="+mn-ea"/>
              </a:rPr>
              <a:t>絶縁性 </a:t>
            </a:r>
            <a:r>
              <a:rPr lang="en-US" altLang="ja-JP" sz="900" b="1" dirty="0">
                <a:solidFill>
                  <a:srgbClr val="DA4847"/>
                </a:solidFill>
                <a:latin typeface="+mn-ea"/>
              </a:rPr>
              <a:t>_________ </a:t>
            </a:r>
            <a:r>
              <a:rPr lang="ja-JP" altLang="en-US" sz="900" b="1" dirty="0">
                <a:latin typeface="+mn-ea"/>
              </a:rPr>
              <a:t>リレーによって実現</a:t>
            </a:r>
          </a:p>
          <a:p>
            <a:pPr>
              <a:buClr>
                <a:srgbClr val="D63633"/>
              </a:buClr>
            </a:pPr>
            <a:r>
              <a:rPr lang="ja-JP" altLang="en-US" sz="900" b="1" dirty="0">
                <a:latin typeface="+mn-ea"/>
              </a:rPr>
              <a:t>出力電流</a:t>
            </a:r>
            <a:r>
              <a:rPr lang="zh-TW" altLang="en-US" sz="900" b="1" dirty="0">
                <a:latin typeface="+mn-ea"/>
              </a:rPr>
              <a:t> </a:t>
            </a:r>
            <a:r>
              <a:rPr lang="en-US" altLang="ja-JP" sz="900" b="1" dirty="0">
                <a:solidFill>
                  <a:srgbClr val="DA4847"/>
                </a:solidFill>
                <a:latin typeface="+mn-ea"/>
              </a:rPr>
              <a:t>_______ </a:t>
            </a:r>
            <a:r>
              <a:rPr lang="ja-JP" altLang="en-US" sz="900" b="1" dirty="0">
                <a:latin typeface="+mn-ea"/>
              </a:rPr>
              <a:t>各出力において最大</a:t>
            </a:r>
            <a:r>
              <a:rPr lang="en-US" altLang="ja-JP" sz="900" b="1" dirty="0">
                <a:latin typeface="+mn-ea"/>
              </a:rPr>
              <a:t>5A</a:t>
            </a:r>
            <a:endParaRPr lang="ja-JP" altLang="en-US" sz="900" b="1" dirty="0">
              <a:latin typeface="+mn-ea"/>
            </a:endParaRPr>
          </a:p>
          <a:p>
            <a:pPr>
              <a:buClr>
                <a:srgbClr val="D63633"/>
              </a:buClr>
            </a:pPr>
            <a:endParaRPr lang="en-US" altLang="ja-JP" sz="900" b="1" dirty="0">
              <a:latin typeface="+mn-ea"/>
            </a:endParaRPr>
          </a:p>
          <a:p>
            <a:pPr>
              <a:buClr>
                <a:srgbClr val="D63633"/>
              </a:buClr>
            </a:pPr>
            <a:endParaRPr lang="en-US" altLang="ja-JP" sz="900" b="1" dirty="0">
              <a:latin typeface="+mn-ea"/>
            </a:endParaRPr>
          </a:p>
          <a:p>
            <a:pPr>
              <a:buClr>
                <a:srgbClr val="D63633"/>
              </a:buClr>
            </a:pPr>
            <a:r>
              <a:rPr lang="ja-JP" altLang="en-US" sz="900" b="1" dirty="0">
                <a:latin typeface="+mn-ea"/>
              </a:rPr>
              <a:t>最小負荷</a:t>
            </a:r>
            <a:r>
              <a:rPr lang="zh-TW" altLang="en-US" sz="900" b="1" dirty="0">
                <a:latin typeface="+mn-ea"/>
              </a:rPr>
              <a:t> </a:t>
            </a:r>
            <a:r>
              <a:rPr lang="en-US" altLang="ja-JP" sz="900" b="1" dirty="0">
                <a:solidFill>
                  <a:srgbClr val="DA4847"/>
                </a:solidFill>
                <a:latin typeface="+mn-ea"/>
              </a:rPr>
              <a:t>_______ </a:t>
            </a:r>
            <a:r>
              <a:rPr lang="en-US" altLang="ja-JP" sz="900" b="1" dirty="0">
                <a:latin typeface="+mn-ea"/>
              </a:rPr>
              <a:t>10mA</a:t>
            </a:r>
            <a:r>
              <a:rPr lang="ja-JP" altLang="en-US" sz="900" b="1" dirty="0">
                <a:latin typeface="+mn-ea"/>
              </a:rPr>
              <a:t>、</a:t>
            </a:r>
            <a:r>
              <a:rPr lang="en-US" altLang="ja-JP" sz="900" b="1" dirty="0">
                <a:latin typeface="+mn-ea"/>
              </a:rPr>
              <a:t>5VDC</a:t>
            </a:r>
          </a:p>
          <a:p>
            <a:pPr>
              <a:buClr>
                <a:srgbClr val="D63633"/>
              </a:buClr>
            </a:pPr>
            <a:r>
              <a:rPr lang="ja-JP" altLang="en-US" sz="900" b="1" dirty="0">
                <a:latin typeface="+mn-ea"/>
              </a:rPr>
              <a:t>耐用性 </a:t>
            </a:r>
            <a:r>
              <a:rPr lang="en-US" altLang="ja-JP" sz="900" b="1" dirty="0">
                <a:solidFill>
                  <a:srgbClr val="DA4847"/>
                </a:solidFill>
                <a:latin typeface="+mn-ea"/>
              </a:rPr>
              <a:t>_________ </a:t>
            </a:r>
            <a:r>
              <a:rPr lang="ja-JP" altLang="en-US" sz="900" b="1" dirty="0">
                <a:latin typeface="+mn-ea"/>
              </a:rPr>
              <a:t>最大負荷時で</a:t>
            </a:r>
            <a:r>
              <a:rPr lang="en-US" altLang="ja-JP" sz="900" b="1" dirty="0">
                <a:latin typeface="+mn-ea"/>
              </a:rPr>
              <a:t>50,000</a:t>
            </a:r>
            <a:r>
              <a:rPr lang="ja-JP" altLang="en-US" sz="900" b="1" dirty="0">
                <a:latin typeface="+mn-ea"/>
              </a:rPr>
              <a:t>回の動作</a:t>
            </a:r>
          </a:p>
          <a:p>
            <a:pPr>
              <a:buClr>
                <a:srgbClr val="D63633"/>
              </a:buClr>
            </a:pPr>
            <a:r>
              <a:rPr lang="ja-JP" altLang="en-US" sz="900" b="1" dirty="0">
                <a:latin typeface="+mn-ea"/>
              </a:rPr>
              <a:t>応答時間 </a:t>
            </a:r>
            <a:r>
              <a:rPr lang="en-US" altLang="ja-JP" sz="900" b="1" dirty="0">
                <a:solidFill>
                  <a:srgbClr val="DA4847"/>
                </a:solidFill>
                <a:latin typeface="+mn-ea"/>
              </a:rPr>
              <a:t>_______ </a:t>
            </a:r>
            <a:r>
              <a:rPr lang="en-US" altLang="ja-JP" sz="900" b="1" dirty="0">
                <a:latin typeface="+mn-ea"/>
              </a:rPr>
              <a:t>10ms</a:t>
            </a:r>
            <a:r>
              <a:rPr lang="ja-JP" altLang="en-US" sz="900" b="1" dirty="0">
                <a:latin typeface="+mn-ea"/>
              </a:rPr>
              <a:t>（典型値）</a:t>
            </a:r>
            <a:endParaRPr lang="en-US" altLang="ja-JP" sz="900" b="1" dirty="0">
              <a:latin typeface="+mn-ea"/>
            </a:endParaRPr>
          </a:p>
        </p:txBody>
      </p:sp>
      <p:grpSp>
        <p:nvGrpSpPr>
          <p:cNvPr id="61" name="群組 60">
            <a:extLst>
              <a:ext uri="{FF2B5EF4-FFF2-40B4-BE49-F238E27FC236}">
                <a16:creationId xmlns:a16="http://schemas.microsoft.com/office/drawing/2014/main" id="{BDA5F929-1BE2-DF66-F5A1-585F3EB1B7D7}"/>
              </a:ext>
            </a:extLst>
          </p:cNvPr>
          <p:cNvGrpSpPr/>
          <p:nvPr/>
        </p:nvGrpSpPr>
        <p:grpSpPr>
          <a:xfrm>
            <a:off x="593026" y="6616087"/>
            <a:ext cx="556195" cy="200055"/>
            <a:chOff x="2689925" y="6596854"/>
            <a:chExt cx="554987" cy="200055"/>
          </a:xfrm>
        </p:grpSpPr>
        <p:sp>
          <p:nvSpPr>
            <p:cNvPr id="59" name="矩形: 圓角 58">
              <a:extLst>
                <a:ext uri="{FF2B5EF4-FFF2-40B4-BE49-F238E27FC236}">
                  <a16:creationId xmlns:a16="http://schemas.microsoft.com/office/drawing/2014/main" id="{746699A6-BB6D-CBA8-89D1-C631B86CFDB5}"/>
                </a:ext>
              </a:extLst>
            </p:cNvPr>
            <p:cNvSpPr/>
            <p:nvPr/>
          </p:nvSpPr>
          <p:spPr>
            <a:xfrm>
              <a:off x="2729359" y="6626561"/>
              <a:ext cx="476121" cy="128356"/>
            </a:xfrm>
            <a:prstGeom prst="roundRect">
              <a:avLst/>
            </a:prstGeom>
            <a:solidFill>
              <a:schemeClr val="bg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700" b="1" dirty="0">
                <a:solidFill>
                  <a:schemeClr val="tx1"/>
                </a:solidFill>
                <a:latin typeface="Yu Gothic" panose="020B0400000000000000" pitchFamily="34" charset="-128"/>
                <a:ea typeface="Yu Gothic" panose="020B0400000000000000" pitchFamily="34" charset="-128"/>
              </a:endParaRPr>
            </a:p>
          </p:txBody>
        </p:sp>
        <p:sp>
          <p:nvSpPr>
            <p:cNvPr id="60" name="文字方塊 59">
              <a:extLst>
                <a:ext uri="{FF2B5EF4-FFF2-40B4-BE49-F238E27FC236}">
                  <a16:creationId xmlns:a16="http://schemas.microsoft.com/office/drawing/2014/main" id="{1AAC324F-5607-B511-ECB9-CB4B9904C644}"/>
                </a:ext>
              </a:extLst>
            </p:cNvPr>
            <p:cNvSpPr txBox="1"/>
            <p:nvPr/>
          </p:nvSpPr>
          <p:spPr>
            <a:xfrm>
              <a:off x="2689925" y="6596854"/>
              <a:ext cx="554987" cy="200055"/>
            </a:xfrm>
            <a:prstGeom prst="rect">
              <a:avLst/>
            </a:prstGeom>
            <a:noFill/>
          </p:spPr>
          <p:txBody>
            <a:bodyPr wrap="square">
              <a:spAutoFit/>
            </a:bodyPr>
            <a:lstStyle/>
            <a:p>
              <a:pPr algn="ctr"/>
              <a:r>
                <a:rPr lang="ja-JP" altLang="en-US" sz="700" b="1" dirty="0">
                  <a:latin typeface="+mn-ea"/>
                </a:rPr>
                <a:t>抵抗負荷</a:t>
              </a:r>
              <a:endParaRPr lang="ja-JP" altLang="en-US" sz="700" b="1" i="0" dirty="0">
                <a:solidFill>
                  <a:srgbClr val="374151"/>
                </a:solidFill>
                <a:effectLst/>
                <a:latin typeface="+mn-ea"/>
              </a:endParaRPr>
            </a:p>
          </p:txBody>
        </p:sp>
      </p:grpSp>
      <p:sp>
        <p:nvSpPr>
          <p:cNvPr id="63" name="文字方塊 62">
            <a:extLst>
              <a:ext uri="{FF2B5EF4-FFF2-40B4-BE49-F238E27FC236}">
                <a16:creationId xmlns:a16="http://schemas.microsoft.com/office/drawing/2014/main" id="{658A3589-68F5-34A7-89E0-F242BF66E8F6}"/>
              </a:ext>
            </a:extLst>
          </p:cNvPr>
          <p:cNvSpPr txBox="1"/>
          <p:nvPr/>
        </p:nvSpPr>
        <p:spPr>
          <a:xfrm>
            <a:off x="558924" y="7882905"/>
            <a:ext cx="3056003" cy="923330"/>
          </a:xfrm>
          <a:prstGeom prst="rect">
            <a:avLst/>
          </a:prstGeom>
          <a:solidFill>
            <a:schemeClr val="bg1"/>
          </a:solidFill>
        </p:spPr>
        <p:txBody>
          <a:bodyPr wrap="square">
            <a:spAutoFit/>
          </a:bodyPr>
          <a:lstStyle/>
          <a:p>
            <a:pPr>
              <a:buClr>
                <a:srgbClr val="D63633"/>
              </a:buClr>
            </a:pPr>
            <a:r>
              <a:rPr lang="en-US" altLang="ja-JP" sz="900" b="1" dirty="0">
                <a:latin typeface="+mn-ea"/>
              </a:rPr>
              <a:t>TCP/IP</a:t>
            </a:r>
            <a:r>
              <a:rPr lang="ja-JP" altLang="en-US" sz="900" b="1" dirty="0">
                <a:latin typeface="+mn-ea"/>
              </a:rPr>
              <a:t>ポート</a:t>
            </a:r>
            <a:r>
              <a:rPr lang="en-US" altLang="ja-JP" sz="900" b="1" dirty="0">
                <a:solidFill>
                  <a:srgbClr val="DA4847"/>
                </a:solidFill>
                <a:latin typeface="+mn-ea"/>
              </a:rPr>
              <a:t>_________</a:t>
            </a:r>
            <a:r>
              <a:rPr lang="zh-TW" altLang="en-US" sz="900" b="1" dirty="0">
                <a:solidFill>
                  <a:srgbClr val="DA4847"/>
                </a:solidFill>
                <a:latin typeface="+mn-ea"/>
              </a:rPr>
              <a:t> </a:t>
            </a:r>
            <a:r>
              <a:rPr lang="ja-JP" altLang="en-US" sz="900" b="1" dirty="0">
                <a:latin typeface="+mn-ea"/>
              </a:rPr>
              <a:t>標準ポート番号</a:t>
            </a:r>
            <a:r>
              <a:rPr lang="en-US" altLang="ja-JP" sz="900" b="1" dirty="0">
                <a:latin typeface="+mn-ea"/>
              </a:rPr>
              <a:t>502</a:t>
            </a:r>
          </a:p>
          <a:p>
            <a:pPr>
              <a:buClr>
                <a:srgbClr val="D63633"/>
              </a:buClr>
            </a:pPr>
            <a:r>
              <a:rPr lang="en-US" altLang="ja-JP" sz="900" b="1" dirty="0">
                <a:latin typeface="+mn-ea"/>
              </a:rPr>
              <a:t>IP</a:t>
            </a:r>
            <a:r>
              <a:rPr lang="ja-JP" altLang="en-US" sz="900" b="1" dirty="0">
                <a:latin typeface="+mn-ea"/>
              </a:rPr>
              <a:t>設定</a:t>
            </a:r>
            <a:r>
              <a:rPr lang="zh-TW" altLang="en-US" sz="900" b="1" dirty="0">
                <a:latin typeface="+mn-ea"/>
              </a:rPr>
              <a:t> </a:t>
            </a:r>
            <a:r>
              <a:rPr lang="en-US" altLang="ja-JP" sz="900" b="1" dirty="0">
                <a:solidFill>
                  <a:srgbClr val="DA4847"/>
                </a:solidFill>
                <a:latin typeface="+mn-ea"/>
              </a:rPr>
              <a:t>________________ </a:t>
            </a:r>
            <a:r>
              <a:rPr lang="ja-JP" altLang="en-US" sz="900" b="1" dirty="0">
                <a:latin typeface="+mn-ea"/>
              </a:rPr>
              <a:t>ユーザー設定可能、</a:t>
            </a:r>
            <a:r>
              <a:rPr lang="en-US" altLang="ja-JP" sz="900" b="1" dirty="0">
                <a:latin typeface="+mn-ea"/>
              </a:rPr>
              <a:t>IP</a:t>
            </a:r>
            <a:r>
              <a:rPr lang="ja-JP" altLang="en-US" sz="900" b="1" dirty="0">
                <a:latin typeface="+mn-ea"/>
              </a:rPr>
              <a:t>アドレス、サブネットマスク、ゲートウェイ</a:t>
            </a:r>
          </a:p>
          <a:p>
            <a:pPr>
              <a:buClr>
                <a:srgbClr val="D63633"/>
              </a:buClr>
            </a:pPr>
            <a:r>
              <a:rPr lang="ja-JP" altLang="en-US" sz="900" b="1" dirty="0">
                <a:latin typeface="+mn-ea"/>
              </a:rPr>
              <a:t>レジスタタイプ</a:t>
            </a:r>
            <a:r>
              <a:rPr lang="zh-TW" altLang="en-US" sz="900" b="1" dirty="0">
                <a:latin typeface="+mn-ea"/>
              </a:rPr>
              <a:t> </a:t>
            </a:r>
            <a:r>
              <a:rPr lang="en-US" altLang="ja-JP" sz="900" b="1" dirty="0">
                <a:solidFill>
                  <a:srgbClr val="DA4847"/>
                </a:solidFill>
                <a:latin typeface="+mn-ea"/>
              </a:rPr>
              <a:t>_______ </a:t>
            </a:r>
            <a:r>
              <a:rPr lang="ja-JP" altLang="en-US" sz="900" b="1" dirty="0">
                <a:latin typeface="+mn-ea"/>
              </a:rPr>
              <a:t>符号付き数値</a:t>
            </a:r>
          </a:p>
          <a:p>
            <a:pPr>
              <a:buClr>
                <a:srgbClr val="D63633"/>
              </a:buClr>
            </a:pPr>
            <a:r>
              <a:rPr lang="ja-JP" altLang="en-US" sz="900" b="1" dirty="0">
                <a:latin typeface="+mn-ea"/>
              </a:rPr>
              <a:t>レジスタフォーマット </a:t>
            </a:r>
            <a:r>
              <a:rPr lang="en-US" altLang="ja-JP" sz="900" b="1" dirty="0">
                <a:solidFill>
                  <a:srgbClr val="DA4847"/>
                </a:solidFill>
                <a:latin typeface="+mn-ea"/>
              </a:rPr>
              <a:t>__ </a:t>
            </a:r>
            <a:r>
              <a:rPr lang="en-US" altLang="ja-JP" sz="900" b="1" dirty="0">
                <a:latin typeface="+mn-ea"/>
              </a:rPr>
              <a:t>16</a:t>
            </a:r>
            <a:r>
              <a:rPr lang="ja-JP" altLang="en-US" sz="900" b="1" dirty="0">
                <a:latin typeface="+mn-ea"/>
              </a:rPr>
              <a:t>ビット</a:t>
            </a:r>
          </a:p>
          <a:p>
            <a:pPr>
              <a:buClr>
                <a:srgbClr val="D63633"/>
              </a:buClr>
            </a:pPr>
            <a:r>
              <a:rPr lang="ja-JP" altLang="en-US" sz="900" b="1" dirty="0">
                <a:latin typeface="+mn-ea"/>
              </a:rPr>
              <a:t>レジスタリニア化 </a:t>
            </a:r>
            <a:r>
              <a:rPr lang="en-US" altLang="ja-JP" sz="900" b="1" dirty="0">
                <a:solidFill>
                  <a:srgbClr val="DA4847"/>
                </a:solidFill>
                <a:latin typeface="+mn-ea"/>
              </a:rPr>
              <a:t>______ </a:t>
            </a:r>
            <a:r>
              <a:rPr lang="ja-JP" altLang="en-US" sz="900" b="1" dirty="0">
                <a:latin typeface="+mn-ea"/>
              </a:rPr>
              <a:t>元の値の</a:t>
            </a:r>
            <a:r>
              <a:rPr lang="en-US" altLang="ja-JP" sz="900" b="1" dirty="0">
                <a:latin typeface="+mn-ea"/>
              </a:rPr>
              <a:t>0.1</a:t>
            </a:r>
            <a:r>
              <a:rPr lang="ja-JP" altLang="en-US" sz="900" b="1" dirty="0">
                <a:latin typeface="+mn-ea"/>
              </a:rPr>
              <a:t>倍の倍数が必要</a:t>
            </a:r>
          </a:p>
        </p:txBody>
      </p:sp>
    </p:spTree>
    <p:extLst>
      <p:ext uri="{BB962C8B-B14F-4D97-AF65-F5344CB8AC3E}">
        <p14:creationId xmlns:p14="http://schemas.microsoft.com/office/powerpoint/2010/main" val="1977675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B49FCE1A-A3F5-CE6E-4AEF-B1C5F555AA47}"/>
              </a:ext>
            </a:extLst>
          </p:cNvPr>
          <p:cNvPicPr>
            <a:picLocks noChangeAspect="1"/>
          </p:cNvPicPr>
          <p:nvPr/>
        </p:nvPicPr>
        <p:blipFill>
          <a:blip r:embed="rId2"/>
          <a:stretch>
            <a:fillRect/>
          </a:stretch>
        </p:blipFill>
        <p:spPr>
          <a:xfrm>
            <a:off x="0" y="0"/>
            <a:ext cx="6858000" cy="5241783"/>
          </a:xfrm>
          <a:prstGeom prst="rect">
            <a:avLst/>
          </a:prstGeom>
        </p:spPr>
      </p:pic>
      <p:pic>
        <p:nvPicPr>
          <p:cNvPr id="15" name="圖片 14">
            <a:extLst>
              <a:ext uri="{FF2B5EF4-FFF2-40B4-BE49-F238E27FC236}">
                <a16:creationId xmlns:a16="http://schemas.microsoft.com/office/drawing/2014/main" id="{FFFA9DE8-F396-DB2E-9C62-D3C562371C28}"/>
              </a:ext>
            </a:extLst>
          </p:cNvPr>
          <p:cNvPicPr>
            <a:picLocks noChangeAspect="1"/>
          </p:cNvPicPr>
          <p:nvPr/>
        </p:nvPicPr>
        <p:blipFill>
          <a:blip r:embed="rId3"/>
          <a:stretch>
            <a:fillRect/>
          </a:stretch>
        </p:blipFill>
        <p:spPr>
          <a:xfrm>
            <a:off x="0" y="3756362"/>
            <a:ext cx="6858000" cy="5238076"/>
          </a:xfrm>
          <a:prstGeom prst="rect">
            <a:avLst/>
          </a:prstGeom>
          <a:solidFill>
            <a:schemeClr val="accent1"/>
          </a:solidFill>
        </p:spPr>
      </p:pic>
      <p:pic>
        <p:nvPicPr>
          <p:cNvPr id="19" name="圖片 18">
            <a:extLst>
              <a:ext uri="{FF2B5EF4-FFF2-40B4-BE49-F238E27FC236}">
                <a16:creationId xmlns:a16="http://schemas.microsoft.com/office/drawing/2014/main" id="{A9F75378-CAD1-380B-B85B-9122D9AAC331}"/>
              </a:ext>
            </a:extLst>
          </p:cNvPr>
          <p:cNvPicPr>
            <a:picLocks noChangeAspect="1"/>
          </p:cNvPicPr>
          <p:nvPr/>
        </p:nvPicPr>
        <p:blipFill>
          <a:blip r:embed="rId4"/>
          <a:stretch>
            <a:fillRect/>
          </a:stretch>
        </p:blipFill>
        <p:spPr>
          <a:xfrm>
            <a:off x="0" y="9052991"/>
            <a:ext cx="6858000" cy="853009"/>
          </a:xfrm>
          <a:prstGeom prst="rect">
            <a:avLst/>
          </a:prstGeom>
        </p:spPr>
      </p:pic>
      <p:sp>
        <p:nvSpPr>
          <p:cNvPr id="20" name="矩形: 圓角 19">
            <a:extLst>
              <a:ext uri="{FF2B5EF4-FFF2-40B4-BE49-F238E27FC236}">
                <a16:creationId xmlns:a16="http://schemas.microsoft.com/office/drawing/2014/main" id="{28298523-A92A-2A5B-3888-40C826CAD2C5}"/>
              </a:ext>
            </a:extLst>
          </p:cNvPr>
          <p:cNvSpPr/>
          <p:nvPr/>
        </p:nvSpPr>
        <p:spPr>
          <a:xfrm>
            <a:off x="244602" y="1313898"/>
            <a:ext cx="1589532"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900" b="1" dirty="0">
                <a:latin typeface="Yu Gothic" panose="020B0400000000000000" pitchFamily="34" charset="-128"/>
                <a:ea typeface="Yu Gothic" panose="020B0400000000000000" pitchFamily="34" charset="-128"/>
              </a:rPr>
              <a:t>グラフィックディスプレイ</a:t>
            </a:r>
          </a:p>
        </p:txBody>
      </p:sp>
      <p:sp>
        <p:nvSpPr>
          <p:cNvPr id="22" name="矩形 21">
            <a:extLst>
              <a:ext uri="{FF2B5EF4-FFF2-40B4-BE49-F238E27FC236}">
                <a16:creationId xmlns:a16="http://schemas.microsoft.com/office/drawing/2014/main" id="{984A27BA-5714-17E9-C975-714760D07752}"/>
              </a:ext>
            </a:extLst>
          </p:cNvPr>
          <p:cNvSpPr/>
          <p:nvPr/>
        </p:nvSpPr>
        <p:spPr>
          <a:xfrm>
            <a:off x="274828" y="1596805"/>
            <a:ext cx="3118612" cy="2159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1" name="文字方塊 20">
            <a:extLst>
              <a:ext uri="{FF2B5EF4-FFF2-40B4-BE49-F238E27FC236}">
                <a16:creationId xmlns:a16="http://schemas.microsoft.com/office/drawing/2014/main" id="{CED8AD5C-BE00-CA8C-9A9F-10B22B2A96D5}"/>
              </a:ext>
            </a:extLst>
          </p:cNvPr>
          <p:cNvSpPr txBox="1"/>
          <p:nvPr/>
        </p:nvSpPr>
        <p:spPr>
          <a:xfrm>
            <a:off x="167259" y="1562227"/>
            <a:ext cx="3333750" cy="1200329"/>
          </a:xfrm>
          <a:prstGeom prst="rect">
            <a:avLst/>
          </a:prstGeom>
          <a:noFill/>
        </p:spPr>
        <p:txBody>
          <a:bodyPr wrap="square">
            <a:spAutoFit/>
          </a:bodyPr>
          <a:lstStyle/>
          <a:p>
            <a:pPr>
              <a:buClr>
                <a:srgbClr val="D63633"/>
              </a:buClr>
            </a:pPr>
            <a:r>
              <a:rPr lang="en-US" altLang="ja-JP" sz="900" b="1" dirty="0">
                <a:latin typeface="+mn-ea"/>
              </a:rPr>
              <a:t>LCD</a:t>
            </a:r>
            <a:r>
              <a:rPr lang="ja-JP" altLang="en-US" sz="900" b="1" dirty="0">
                <a:latin typeface="+mn-ea"/>
              </a:rPr>
              <a:t>タイプ</a:t>
            </a:r>
            <a:r>
              <a:rPr lang="zh-TW" altLang="en-US" sz="900" b="1" dirty="0">
                <a:latin typeface="+mn-ea"/>
              </a:rPr>
              <a:t> </a:t>
            </a:r>
            <a:r>
              <a:rPr lang="en-US" altLang="ja-JP" sz="900" b="1" dirty="0">
                <a:solidFill>
                  <a:srgbClr val="DA4847"/>
                </a:solidFill>
                <a:latin typeface="+mn-ea"/>
              </a:rPr>
              <a:t>________ </a:t>
            </a:r>
            <a:r>
              <a:rPr lang="en-US" altLang="ja-JP" sz="900" b="1" dirty="0">
                <a:latin typeface="+mn-ea"/>
              </a:rPr>
              <a:t>WQVGA</a:t>
            </a:r>
            <a:r>
              <a:rPr lang="ja-JP" altLang="en-US" sz="900" b="1" dirty="0">
                <a:latin typeface="+mn-ea"/>
              </a:rPr>
              <a:t>カラー</a:t>
            </a:r>
            <a:r>
              <a:rPr lang="en-US" altLang="ja-JP" sz="900" b="1" dirty="0">
                <a:latin typeface="+mn-ea"/>
              </a:rPr>
              <a:t>TFT</a:t>
            </a:r>
            <a:r>
              <a:rPr lang="ja-JP" altLang="en-US" sz="900" b="1" dirty="0">
                <a:latin typeface="+mn-ea"/>
              </a:rPr>
              <a:t>、</a:t>
            </a:r>
            <a:r>
              <a:rPr lang="en-US" altLang="ja-JP" sz="900" b="1" dirty="0">
                <a:latin typeface="+mn-ea"/>
              </a:rPr>
              <a:t>LCD</a:t>
            </a:r>
            <a:r>
              <a:rPr lang="ja-JP" altLang="en-US" sz="900" b="1" dirty="0">
                <a:latin typeface="+mn-ea"/>
              </a:rPr>
              <a:t>ディスプレイ</a:t>
            </a:r>
          </a:p>
          <a:p>
            <a:pPr>
              <a:buClr>
                <a:srgbClr val="D63633"/>
              </a:buClr>
            </a:pPr>
            <a:r>
              <a:rPr lang="ja-JP" altLang="en-US" sz="900" b="1" dirty="0">
                <a:latin typeface="+mn-ea"/>
              </a:rPr>
              <a:t>バックライト</a:t>
            </a:r>
            <a:r>
              <a:rPr lang="zh-TW" altLang="en-US" sz="900" b="1" dirty="0">
                <a:latin typeface="+mn-ea"/>
              </a:rPr>
              <a:t> </a:t>
            </a:r>
            <a:r>
              <a:rPr lang="en-US" altLang="ja-JP" sz="900" b="1" dirty="0">
                <a:solidFill>
                  <a:srgbClr val="DA4847"/>
                </a:solidFill>
                <a:latin typeface="+mn-ea"/>
              </a:rPr>
              <a:t>______ </a:t>
            </a:r>
            <a:r>
              <a:rPr lang="ja-JP" altLang="en-US" sz="900" b="1" dirty="0">
                <a:latin typeface="+mn-ea"/>
              </a:rPr>
              <a:t>白色</a:t>
            </a:r>
            <a:r>
              <a:rPr lang="en-US" altLang="ja-JP" sz="900" b="1" dirty="0">
                <a:latin typeface="+mn-ea"/>
              </a:rPr>
              <a:t>LED</a:t>
            </a:r>
            <a:r>
              <a:rPr lang="ja-JP" altLang="en-US" sz="900" b="1" dirty="0">
                <a:latin typeface="+mn-ea"/>
              </a:rPr>
              <a:t>、ソフトウェア制御</a:t>
            </a:r>
            <a:endParaRPr lang="en-US" altLang="ja-JP" sz="900" b="1" dirty="0">
              <a:latin typeface="+mn-ea"/>
            </a:endParaRPr>
          </a:p>
          <a:p>
            <a:pPr>
              <a:buClr>
                <a:srgbClr val="D63633"/>
              </a:buClr>
            </a:pPr>
            <a:r>
              <a:rPr lang="ja-JP" altLang="en-US" sz="900" b="1" dirty="0">
                <a:latin typeface="+mn-ea"/>
              </a:rPr>
              <a:t>表示解像度</a:t>
            </a:r>
            <a:r>
              <a:rPr lang="zh-TW" altLang="en-US" sz="900" b="1" dirty="0">
                <a:latin typeface="+mn-ea"/>
              </a:rPr>
              <a:t> </a:t>
            </a:r>
            <a:r>
              <a:rPr lang="en-US" altLang="ja-JP" sz="900" b="1" dirty="0">
                <a:solidFill>
                  <a:srgbClr val="DA4847"/>
                </a:solidFill>
                <a:latin typeface="+mn-ea"/>
              </a:rPr>
              <a:t>________ </a:t>
            </a:r>
            <a:r>
              <a:rPr lang="en-US" altLang="ja-JP" sz="900" b="1" dirty="0">
                <a:latin typeface="+mn-ea"/>
              </a:rPr>
              <a:t>480x272</a:t>
            </a:r>
            <a:r>
              <a:rPr lang="ja-JP" altLang="en-US" sz="900" b="1" dirty="0">
                <a:latin typeface="+mn-ea"/>
              </a:rPr>
              <a:t>ピクセル</a:t>
            </a:r>
          </a:p>
          <a:p>
            <a:pPr>
              <a:buClr>
                <a:srgbClr val="D63633"/>
              </a:buClr>
            </a:pPr>
            <a:r>
              <a:rPr lang="ja-JP" altLang="en-US" sz="900" b="1" dirty="0">
                <a:latin typeface="+mn-ea"/>
              </a:rPr>
              <a:t>表示領域 </a:t>
            </a:r>
            <a:r>
              <a:rPr lang="en-US" altLang="ja-JP" sz="900" b="1" dirty="0">
                <a:solidFill>
                  <a:srgbClr val="DA4847"/>
                </a:solidFill>
                <a:latin typeface="+mn-ea"/>
              </a:rPr>
              <a:t>__________ </a:t>
            </a:r>
            <a:r>
              <a:rPr lang="en-US" altLang="ja-JP" sz="900" b="1" dirty="0">
                <a:latin typeface="+mn-ea"/>
              </a:rPr>
              <a:t>4.3"</a:t>
            </a:r>
            <a:endParaRPr lang="ja-JP" altLang="en-US" sz="900" b="1" dirty="0">
              <a:latin typeface="+mn-ea"/>
            </a:endParaRPr>
          </a:p>
          <a:p>
            <a:pPr>
              <a:buClr>
                <a:srgbClr val="D63633"/>
              </a:buClr>
            </a:pPr>
            <a:r>
              <a:rPr lang="ja-JP" altLang="en-US" sz="900" b="1" dirty="0">
                <a:latin typeface="+mn-ea"/>
              </a:rPr>
              <a:t>カラー</a:t>
            </a:r>
            <a:r>
              <a:rPr lang="zh-TW" altLang="en-US" sz="900" b="1" dirty="0">
                <a:latin typeface="+mn-ea"/>
              </a:rPr>
              <a:t> </a:t>
            </a:r>
            <a:r>
              <a:rPr lang="en-US" altLang="ja-JP" sz="900" b="1" dirty="0">
                <a:solidFill>
                  <a:srgbClr val="DA4847"/>
                </a:solidFill>
                <a:latin typeface="+mn-ea"/>
              </a:rPr>
              <a:t>____________ </a:t>
            </a:r>
            <a:r>
              <a:rPr lang="en-US" altLang="ja-JP" sz="900" b="1" dirty="0">
                <a:latin typeface="+mn-ea"/>
              </a:rPr>
              <a:t>65,536</a:t>
            </a:r>
            <a:r>
              <a:rPr lang="ja-JP" altLang="en-US" sz="900" b="1" dirty="0">
                <a:latin typeface="+mn-ea"/>
              </a:rPr>
              <a:t>色（</a:t>
            </a:r>
            <a:r>
              <a:rPr lang="en-US" altLang="ja-JP" sz="900" b="1" dirty="0">
                <a:latin typeface="+mn-ea"/>
              </a:rPr>
              <a:t>16</a:t>
            </a:r>
            <a:r>
              <a:rPr lang="ja-JP" altLang="en-US" sz="900" b="1" dirty="0">
                <a:latin typeface="+mn-ea"/>
              </a:rPr>
              <a:t>ビット）</a:t>
            </a:r>
          </a:p>
          <a:p>
            <a:pPr>
              <a:buClr>
                <a:srgbClr val="D63633"/>
              </a:buClr>
            </a:pPr>
            <a:r>
              <a:rPr lang="ja-JP" altLang="en-US" sz="900" b="1" dirty="0">
                <a:latin typeface="+mn-ea"/>
              </a:rPr>
              <a:t>タッチスクリーン</a:t>
            </a:r>
            <a:r>
              <a:rPr lang="zh-TW" altLang="en-US" sz="900" b="1" dirty="0">
                <a:latin typeface="+mn-ea"/>
              </a:rPr>
              <a:t> </a:t>
            </a:r>
            <a:r>
              <a:rPr lang="en-US" altLang="ja-JP" sz="900" b="1" dirty="0">
                <a:solidFill>
                  <a:srgbClr val="DA4847"/>
                </a:solidFill>
                <a:latin typeface="+mn-ea"/>
              </a:rPr>
              <a:t>__ </a:t>
            </a:r>
            <a:r>
              <a:rPr lang="ja-JP" altLang="en-US" sz="900" b="1" dirty="0">
                <a:latin typeface="+mn-ea"/>
              </a:rPr>
              <a:t>抵抗式、アナログ</a:t>
            </a:r>
          </a:p>
          <a:p>
            <a:pPr>
              <a:buClr>
                <a:srgbClr val="D63633"/>
              </a:buClr>
            </a:pPr>
            <a:r>
              <a:rPr lang="ja-JP" altLang="en-US" sz="900" b="1" dirty="0">
                <a:latin typeface="+mn-ea"/>
              </a:rPr>
              <a:t>仮想キーボード </a:t>
            </a:r>
            <a:r>
              <a:rPr lang="en-US" altLang="ja-JP" sz="900" b="1" dirty="0">
                <a:solidFill>
                  <a:srgbClr val="DA4847"/>
                </a:solidFill>
                <a:latin typeface="+mn-ea"/>
              </a:rPr>
              <a:t>_____ </a:t>
            </a:r>
            <a:r>
              <a:rPr lang="ja-JP" altLang="en-US" sz="900" b="1" dirty="0">
                <a:latin typeface="+mn-ea"/>
              </a:rPr>
              <a:t>データ入力するが必要な時にアプリケーションで仮想キーボードを表示します。</a:t>
            </a:r>
          </a:p>
        </p:txBody>
      </p:sp>
      <p:sp>
        <p:nvSpPr>
          <p:cNvPr id="24" name="文字方塊 23">
            <a:extLst>
              <a:ext uri="{FF2B5EF4-FFF2-40B4-BE49-F238E27FC236}">
                <a16:creationId xmlns:a16="http://schemas.microsoft.com/office/drawing/2014/main" id="{A4C0D0DB-9C4C-4C5F-1439-18F65F71900E}"/>
              </a:ext>
            </a:extLst>
          </p:cNvPr>
          <p:cNvSpPr txBox="1"/>
          <p:nvPr/>
        </p:nvSpPr>
        <p:spPr>
          <a:xfrm>
            <a:off x="167259" y="3072315"/>
            <a:ext cx="3439224" cy="507831"/>
          </a:xfrm>
          <a:prstGeom prst="rect">
            <a:avLst/>
          </a:prstGeom>
          <a:noFill/>
        </p:spPr>
        <p:txBody>
          <a:bodyPr wrap="square">
            <a:spAutoFit/>
          </a:bodyPr>
          <a:lstStyle/>
          <a:p>
            <a:pPr>
              <a:buClr>
                <a:srgbClr val="D63633"/>
              </a:buClr>
            </a:pPr>
            <a:r>
              <a:rPr lang="ja-JP" altLang="en-US" sz="900" b="1" dirty="0">
                <a:latin typeface="+mn-ea"/>
              </a:rPr>
              <a:t>サイズ</a:t>
            </a:r>
            <a:r>
              <a:rPr lang="zh-TW" altLang="en-US" sz="900" b="1" dirty="0">
                <a:latin typeface="+mn-ea"/>
              </a:rPr>
              <a:t> </a:t>
            </a:r>
            <a:r>
              <a:rPr lang="en-US" altLang="ja-JP" sz="900" b="1" dirty="0">
                <a:solidFill>
                  <a:srgbClr val="DA4847"/>
                </a:solidFill>
                <a:latin typeface="+mn-ea"/>
              </a:rPr>
              <a:t>_________</a:t>
            </a:r>
            <a:r>
              <a:rPr lang="en-US" altLang="ja-JP" sz="900" b="1" dirty="0">
                <a:latin typeface="+mn-ea"/>
              </a:rPr>
              <a:t> 120 x 89 x 57.5 mm</a:t>
            </a:r>
            <a:r>
              <a:rPr lang="ja-JP" altLang="en-US" sz="900" b="1" dirty="0">
                <a:latin typeface="+mn-ea"/>
              </a:rPr>
              <a:t>（</a:t>
            </a:r>
            <a:r>
              <a:rPr lang="en-US" altLang="ja-JP" sz="900" b="1" dirty="0">
                <a:latin typeface="+mn-ea"/>
              </a:rPr>
              <a:t>4.72 x 3.5 x 2.26 " </a:t>
            </a:r>
            <a:r>
              <a:rPr lang="ja-JP" altLang="en-US" sz="900" b="1" dirty="0">
                <a:latin typeface="+mn-ea"/>
              </a:rPr>
              <a:t>）</a:t>
            </a:r>
          </a:p>
          <a:p>
            <a:pPr>
              <a:buClr>
                <a:srgbClr val="D63633"/>
              </a:buClr>
            </a:pPr>
            <a:r>
              <a:rPr lang="ja-JP" altLang="en-US" sz="900" b="1" dirty="0">
                <a:latin typeface="+mn-ea"/>
              </a:rPr>
              <a:t>取り付け穴</a:t>
            </a:r>
            <a:r>
              <a:rPr lang="zh-TW" altLang="en-US" sz="900" b="1" dirty="0">
                <a:latin typeface="+mn-ea"/>
              </a:rPr>
              <a:t> </a:t>
            </a:r>
            <a:r>
              <a:rPr lang="en-US" altLang="ja-JP" sz="900" b="1" dirty="0">
                <a:solidFill>
                  <a:srgbClr val="DA4847"/>
                </a:solidFill>
                <a:latin typeface="+mn-ea"/>
              </a:rPr>
              <a:t>_____</a:t>
            </a:r>
            <a:r>
              <a:rPr lang="en-US" altLang="ja-JP" sz="900" b="1" dirty="0">
                <a:latin typeface="+mn-ea"/>
              </a:rPr>
              <a:t> 111x 80mm</a:t>
            </a:r>
            <a:r>
              <a:rPr lang="ja-JP" altLang="en-US" sz="900" b="1" dirty="0">
                <a:latin typeface="+mn-ea"/>
              </a:rPr>
              <a:t>（</a:t>
            </a:r>
            <a:r>
              <a:rPr lang="en-US" altLang="ja-JP" sz="900" b="1" dirty="0">
                <a:latin typeface="+mn-ea"/>
              </a:rPr>
              <a:t>4.37 x 3.14 " </a:t>
            </a:r>
            <a:r>
              <a:rPr lang="ja-JP" altLang="en-US" sz="900" b="1" dirty="0">
                <a:latin typeface="+mn-ea"/>
              </a:rPr>
              <a:t>）</a:t>
            </a:r>
          </a:p>
          <a:p>
            <a:pPr>
              <a:buClr>
                <a:srgbClr val="D63633"/>
              </a:buClr>
            </a:pPr>
            <a:r>
              <a:rPr lang="ja-JP" altLang="en-US" sz="900" b="1" dirty="0">
                <a:latin typeface="+mn-ea"/>
              </a:rPr>
              <a:t>重量</a:t>
            </a:r>
            <a:r>
              <a:rPr lang="zh-TW" altLang="en-US" sz="900" b="1" dirty="0">
                <a:latin typeface="+mn-ea"/>
              </a:rPr>
              <a:t> </a:t>
            </a:r>
            <a:r>
              <a:rPr lang="en-US" altLang="ja-JP" sz="900" b="1" dirty="0">
                <a:solidFill>
                  <a:srgbClr val="DA4847"/>
                </a:solidFill>
                <a:latin typeface="+mn-ea"/>
              </a:rPr>
              <a:t>___________</a:t>
            </a:r>
            <a:r>
              <a:rPr lang="en-US" altLang="ja-JP" sz="900" b="1" dirty="0">
                <a:latin typeface="+mn-ea"/>
              </a:rPr>
              <a:t> 333g</a:t>
            </a:r>
          </a:p>
        </p:txBody>
      </p:sp>
      <p:sp>
        <p:nvSpPr>
          <p:cNvPr id="25" name="矩形: 圓角 24">
            <a:extLst>
              <a:ext uri="{FF2B5EF4-FFF2-40B4-BE49-F238E27FC236}">
                <a16:creationId xmlns:a16="http://schemas.microsoft.com/office/drawing/2014/main" id="{F648DA13-E62E-FFF4-404B-67F46388AFD9}"/>
              </a:ext>
            </a:extLst>
          </p:cNvPr>
          <p:cNvSpPr/>
          <p:nvPr/>
        </p:nvSpPr>
        <p:spPr>
          <a:xfrm>
            <a:off x="244602" y="2821165"/>
            <a:ext cx="460248"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900" b="1" dirty="0">
                <a:latin typeface="Yu Gothic" panose="020B0400000000000000" pitchFamily="34" charset="-128"/>
                <a:ea typeface="Yu Gothic" panose="020B0400000000000000" pitchFamily="34" charset="-128"/>
              </a:rPr>
              <a:t>寸法</a:t>
            </a:r>
          </a:p>
        </p:txBody>
      </p:sp>
      <p:sp>
        <p:nvSpPr>
          <p:cNvPr id="29" name="矩形 28">
            <a:extLst>
              <a:ext uri="{FF2B5EF4-FFF2-40B4-BE49-F238E27FC236}">
                <a16:creationId xmlns:a16="http://schemas.microsoft.com/office/drawing/2014/main" id="{08C1F0AD-996D-96FA-40B4-507E4ABCD43A}"/>
              </a:ext>
            </a:extLst>
          </p:cNvPr>
          <p:cNvSpPr/>
          <p:nvPr/>
        </p:nvSpPr>
        <p:spPr>
          <a:xfrm>
            <a:off x="3636709" y="1243144"/>
            <a:ext cx="3118612" cy="2454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6" name="矩形: 圓角 25">
            <a:extLst>
              <a:ext uri="{FF2B5EF4-FFF2-40B4-BE49-F238E27FC236}">
                <a16:creationId xmlns:a16="http://schemas.microsoft.com/office/drawing/2014/main" id="{E14E98FE-4463-5204-CED8-A6864F65023F}"/>
              </a:ext>
            </a:extLst>
          </p:cNvPr>
          <p:cNvSpPr/>
          <p:nvPr/>
        </p:nvSpPr>
        <p:spPr>
          <a:xfrm>
            <a:off x="3711702" y="1313898"/>
            <a:ext cx="460248"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900" b="1" dirty="0">
                <a:latin typeface="Yu Gothic" panose="020B0400000000000000" pitchFamily="34" charset="-128"/>
                <a:ea typeface="Yu Gothic" panose="020B0400000000000000" pitchFamily="34" charset="-128"/>
              </a:rPr>
              <a:t>環境</a:t>
            </a:r>
          </a:p>
        </p:txBody>
      </p:sp>
      <p:sp>
        <p:nvSpPr>
          <p:cNvPr id="27" name="矩形: 圓角 26">
            <a:extLst>
              <a:ext uri="{FF2B5EF4-FFF2-40B4-BE49-F238E27FC236}">
                <a16:creationId xmlns:a16="http://schemas.microsoft.com/office/drawing/2014/main" id="{D3B3CD08-CF0C-8D63-DF2E-8F3DDE8F5BBF}"/>
              </a:ext>
            </a:extLst>
          </p:cNvPr>
          <p:cNvSpPr/>
          <p:nvPr/>
        </p:nvSpPr>
        <p:spPr>
          <a:xfrm>
            <a:off x="3711702" y="2821165"/>
            <a:ext cx="550418" cy="189776"/>
          </a:xfrm>
          <a:prstGeom prst="roundRect">
            <a:avLst/>
          </a:prstGeom>
          <a:solidFill>
            <a:srgbClr val="505051"/>
          </a:solidFill>
          <a:ln>
            <a:solidFill>
              <a:srgbClr val="5050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900" b="1" dirty="0">
                <a:latin typeface="Yu Gothic" panose="020B0400000000000000" pitchFamily="34" charset="-128"/>
                <a:ea typeface="Yu Gothic" panose="020B0400000000000000" pitchFamily="34" charset="-128"/>
              </a:rPr>
              <a:t>その他</a:t>
            </a:r>
          </a:p>
        </p:txBody>
      </p:sp>
      <p:sp>
        <p:nvSpPr>
          <p:cNvPr id="28" name="文字方塊 27">
            <a:extLst>
              <a:ext uri="{FF2B5EF4-FFF2-40B4-BE49-F238E27FC236}">
                <a16:creationId xmlns:a16="http://schemas.microsoft.com/office/drawing/2014/main" id="{6DFA2D87-1E7E-C7E8-3565-34D5DC212DC6}"/>
              </a:ext>
            </a:extLst>
          </p:cNvPr>
          <p:cNvSpPr txBox="1"/>
          <p:nvPr/>
        </p:nvSpPr>
        <p:spPr>
          <a:xfrm>
            <a:off x="3636709" y="1562227"/>
            <a:ext cx="3084258" cy="784830"/>
          </a:xfrm>
          <a:prstGeom prst="rect">
            <a:avLst/>
          </a:prstGeom>
          <a:noFill/>
        </p:spPr>
        <p:txBody>
          <a:bodyPr wrap="square">
            <a:spAutoFit/>
          </a:bodyPr>
          <a:lstStyle/>
          <a:p>
            <a:pPr>
              <a:buClr>
                <a:srgbClr val="D63633"/>
              </a:buClr>
            </a:pPr>
            <a:r>
              <a:rPr lang="ja-JP" altLang="en-US" sz="900" b="1" dirty="0">
                <a:latin typeface="+mn-ea"/>
              </a:rPr>
              <a:t>動作温度 </a:t>
            </a:r>
            <a:r>
              <a:rPr lang="en-US" altLang="ja-JP" sz="900" b="1" dirty="0">
                <a:solidFill>
                  <a:srgbClr val="DA4847"/>
                </a:solidFill>
                <a:latin typeface="+mn-ea"/>
              </a:rPr>
              <a:t>________ </a:t>
            </a:r>
            <a:r>
              <a:rPr lang="en-US" altLang="ja-JP" sz="900" b="1" dirty="0">
                <a:latin typeface="+mn-ea"/>
              </a:rPr>
              <a:t>0 〜 60°C</a:t>
            </a:r>
            <a:r>
              <a:rPr lang="ja-JP" altLang="en-US" sz="900" b="1" dirty="0">
                <a:latin typeface="+mn-ea"/>
              </a:rPr>
              <a:t>（</a:t>
            </a:r>
            <a:r>
              <a:rPr lang="en-US" altLang="ja-JP" sz="900" b="1" dirty="0">
                <a:latin typeface="+mn-ea"/>
              </a:rPr>
              <a:t>32 〜 140°F</a:t>
            </a:r>
            <a:r>
              <a:rPr lang="ja-JP" altLang="en-US" sz="900" b="1" dirty="0">
                <a:latin typeface="+mn-ea"/>
              </a:rPr>
              <a:t>）</a:t>
            </a:r>
          </a:p>
          <a:p>
            <a:pPr>
              <a:buClr>
                <a:srgbClr val="D63633"/>
              </a:buClr>
            </a:pPr>
            <a:r>
              <a:rPr lang="ja-JP" altLang="en-US" sz="900" b="1" dirty="0">
                <a:latin typeface="+mn-ea"/>
              </a:rPr>
              <a:t>保存温度 </a:t>
            </a:r>
            <a:r>
              <a:rPr lang="en-US" altLang="ja-JP" sz="900" b="1" dirty="0">
                <a:solidFill>
                  <a:srgbClr val="DA4847"/>
                </a:solidFill>
                <a:latin typeface="+mn-ea"/>
              </a:rPr>
              <a:t>________ </a:t>
            </a:r>
            <a:r>
              <a:rPr lang="en-US" altLang="ja-JP" sz="900" b="1" dirty="0">
                <a:latin typeface="+mn-ea"/>
              </a:rPr>
              <a:t>-20 〜 85°C</a:t>
            </a:r>
            <a:r>
              <a:rPr lang="ja-JP" altLang="en-US" sz="900" b="1" dirty="0">
                <a:latin typeface="+mn-ea"/>
              </a:rPr>
              <a:t>（</a:t>
            </a:r>
            <a:r>
              <a:rPr lang="en-US" altLang="ja-JP" sz="900" b="1" dirty="0">
                <a:latin typeface="+mn-ea"/>
              </a:rPr>
              <a:t>-4 〜 185°F</a:t>
            </a:r>
            <a:r>
              <a:rPr lang="ja-JP" altLang="en-US" sz="900" b="1" dirty="0">
                <a:latin typeface="+mn-ea"/>
              </a:rPr>
              <a:t>）</a:t>
            </a:r>
          </a:p>
          <a:p>
            <a:pPr>
              <a:buClr>
                <a:srgbClr val="D63633"/>
              </a:buClr>
            </a:pPr>
            <a:r>
              <a:rPr lang="ja-JP" altLang="en-US" sz="900" b="1" dirty="0">
                <a:latin typeface="+mn-ea"/>
              </a:rPr>
              <a:t>相対湿度（</a:t>
            </a:r>
            <a:r>
              <a:rPr lang="en-US" altLang="ja-JP" sz="900" b="1" dirty="0">
                <a:latin typeface="+mn-ea"/>
              </a:rPr>
              <a:t>RH)</a:t>
            </a:r>
            <a:r>
              <a:rPr lang="ja-JP" altLang="en-US" sz="900" b="1" dirty="0">
                <a:latin typeface="+mn-ea"/>
              </a:rPr>
              <a:t> </a:t>
            </a:r>
            <a:r>
              <a:rPr lang="en-US" altLang="ja-JP" sz="900" b="1" dirty="0">
                <a:solidFill>
                  <a:srgbClr val="DA4847"/>
                </a:solidFill>
                <a:latin typeface="+mn-ea"/>
              </a:rPr>
              <a:t>__ </a:t>
            </a:r>
            <a:r>
              <a:rPr lang="en-US" altLang="ja-JP" sz="900" b="1" dirty="0">
                <a:latin typeface="+mn-ea"/>
              </a:rPr>
              <a:t>10</a:t>
            </a:r>
            <a:r>
              <a:rPr lang="ja-JP" altLang="en-US" sz="900" b="1" dirty="0">
                <a:latin typeface="+mn-ea"/>
              </a:rPr>
              <a:t>％ </a:t>
            </a:r>
            <a:r>
              <a:rPr lang="en-US" altLang="ja-JP" sz="900" b="1" dirty="0">
                <a:latin typeface="+mn-ea"/>
              </a:rPr>
              <a:t>〜 90</a:t>
            </a:r>
            <a:r>
              <a:rPr lang="ja-JP" altLang="en-US" sz="900" b="1" dirty="0">
                <a:latin typeface="+mn-ea"/>
              </a:rPr>
              <a:t>％（結露しない）</a:t>
            </a:r>
          </a:p>
          <a:p>
            <a:pPr>
              <a:buClr>
                <a:srgbClr val="D63633"/>
              </a:buClr>
            </a:pPr>
            <a:r>
              <a:rPr lang="ja-JP" altLang="en-US" sz="900" b="1" dirty="0">
                <a:latin typeface="+mn-ea"/>
              </a:rPr>
              <a:t>取り付け方法 </a:t>
            </a:r>
            <a:r>
              <a:rPr lang="en-US" altLang="ja-JP" sz="900" b="1" dirty="0">
                <a:solidFill>
                  <a:srgbClr val="DA4847"/>
                </a:solidFill>
                <a:latin typeface="+mn-ea"/>
              </a:rPr>
              <a:t>____</a:t>
            </a:r>
            <a:r>
              <a:rPr lang="en-US" altLang="ja-JP" sz="900" b="1" dirty="0">
                <a:latin typeface="+mn-ea"/>
              </a:rPr>
              <a:t> </a:t>
            </a:r>
            <a:r>
              <a:rPr lang="ja-JP" altLang="en-US" sz="900" b="1" dirty="0">
                <a:latin typeface="+mn-ea"/>
              </a:rPr>
              <a:t>パネルマウント（</a:t>
            </a:r>
            <a:r>
              <a:rPr lang="en-US" altLang="ja-JP" sz="900" b="1" dirty="0">
                <a:latin typeface="+mn-ea"/>
              </a:rPr>
              <a:t>IP65</a:t>
            </a:r>
            <a:r>
              <a:rPr lang="ja-JP" altLang="en-US" sz="900" b="1" dirty="0">
                <a:latin typeface="+mn-ea"/>
              </a:rPr>
              <a:t>）</a:t>
            </a:r>
          </a:p>
          <a:p>
            <a:pPr>
              <a:buClr>
                <a:srgbClr val="D63633"/>
              </a:buClr>
            </a:pPr>
            <a:r>
              <a:rPr lang="ja-JP" altLang="en-US" sz="900" b="1" dirty="0">
                <a:latin typeface="+mn-ea"/>
              </a:rPr>
              <a:t>認証 </a:t>
            </a:r>
            <a:r>
              <a:rPr lang="en-US" altLang="ja-JP" sz="900" b="1" dirty="0">
                <a:solidFill>
                  <a:srgbClr val="DA4847"/>
                </a:solidFill>
                <a:latin typeface="+mn-ea"/>
              </a:rPr>
              <a:t>____________ </a:t>
            </a:r>
            <a:r>
              <a:rPr lang="en-US" altLang="ja-JP" sz="900" b="1" dirty="0">
                <a:latin typeface="+mn-ea"/>
              </a:rPr>
              <a:t>CE</a:t>
            </a:r>
            <a:r>
              <a:rPr lang="ja-JP" altLang="en-US" sz="900" b="1" dirty="0">
                <a:latin typeface="+mn-ea"/>
              </a:rPr>
              <a:t>および</a:t>
            </a:r>
            <a:r>
              <a:rPr lang="en-US" altLang="ja-JP" sz="900" b="1" dirty="0">
                <a:latin typeface="+mn-ea"/>
              </a:rPr>
              <a:t>UL</a:t>
            </a:r>
            <a:r>
              <a:rPr lang="ja-JP" altLang="en-US" sz="900" b="1" dirty="0">
                <a:latin typeface="+mn-ea"/>
              </a:rPr>
              <a:t>認証</a:t>
            </a:r>
          </a:p>
        </p:txBody>
      </p:sp>
      <p:sp>
        <p:nvSpPr>
          <p:cNvPr id="30" name="文字方塊 29">
            <a:extLst>
              <a:ext uri="{FF2B5EF4-FFF2-40B4-BE49-F238E27FC236}">
                <a16:creationId xmlns:a16="http://schemas.microsoft.com/office/drawing/2014/main" id="{24046A5A-F3CA-F369-0DC9-737F4D73E76D}"/>
              </a:ext>
            </a:extLst>
          </p:cNvPr>
          <p:cNvSpPr txBox="1"/>
          <p:nvPr/>
        </p:nvSpPr>
        <p:spPr>
          <a:xfrm>
            <a:off x="3636709" y="3068128"/>
            <a:ext cx="2976689" cy="784830"/>
          </a:xfrm>
          <a:prstGeom prst="rect">
            <a:avLst/>
          </a:prstGeom>
          <a:noFill/>
        </p:spPr>
        <p:txBody>
          <a:bodyPr wrap="square">
            <a:spAutoFit/>
          </a:bodyPr>
          <a:lstStyle/>
          <a:p>
            <a:pPr>
              <a:buClr>
                <a:srgbClr val="D63633"/>
              </a:buClr>
            </a:pPr>
            <a:r>
              <a:rPr lang="ja-JP" altLang="en-US" sz="900" b="1" dirty="0">
                <a:latin typeface="+mn-ea"/>
              </a:rPr>
              <a:t>バックアップ電池 </a:t>
            </a:r>
            <a:r>
              <a:rPr lang="en-US" altLang="ja-JP" sz="900" b="1" dirty="0">
                <a:solidFill>
                  <a:srgbClr val="DA4847"/>
                </a:solidFill>
                <a:latin typeface="+mn-ea"/>
              </a:rPr>
              <a:t>____</a:t>
            </a:r>
            <a:r>
              <a:rPr lang="ja-JP" altLang="en-US" sz="900" b="1" dirty="0">
                <a:latin typeface="+mn-ea"/>
              </a:rPr>
              <a:t>スーパーキャパシタを使用して、</a:t>
            </a:r>
            <a:endParaRPr lang="en-US" altLang="ja-JP" sz="900" b="1" dirty="0">
              <a:latin typeface="+mn-ea"/>
            </a:endParaRPr>
          </a:p>
          <a:p>
            <a:pPr>
              <a:buClr>
                <a:srgbClr val="D63633"/>
              </a:buClr>
            </a:pPr>
            <a:r>
              <a:rPr lang="zh-TW" altLang="en-US" sz="900" b="1" dirty="0">
                <a:latin typeface="+mn-ea"/>
              </a:rPr>
              <a:t>                                       </a:t>
            </a:r>
            <a:r>
              <a:rPr lang="en-US" altLang="ja-JP" sz="900" b="1" dirty="0">
                <a:latin typeface="+mn-ea"/>
              </a:rPr>
              <a:t>RTC</a:t>
            </a:r>
            <a:r>
              <a:rPr lang="ja-JP" altLang="en-US" sz="900" b="1" dirty="0">
                <a:latin typeface="+mn-ea"/>
              </a:rPr>
              <a:t>およびシステムデータ（可</a:t>
            </a:r>
            <a:endParaRPr lang="en-US" altLang="ja-JP" sz="900" b="1" dirty="0">
              <a:latin typeface="+mn-ea"/>
            </a:endParaRPr>
          </a:p>
          <a:p>
            <a:pPr>
              <a:buClr>
                <a:srgbClr val="D63633"/>
              </a:buClr>
            </a:pPr>
            <a:r>
              <a:rPr lang="zh-TW" altLang="en-US" sz="900" b="1" dirty="0">
                <a:latin typeface="+mn-ea"/>
              </a:rPr>
              <a:t>                                       </a:t>
            </a:r>
            <a:r>
              <a:rPr lang="ja-JP" altLang="en-US" sz="900" b="1" dirty="0">
                <a:latin typeface="+mn-ea"/>
              </a:rPr>
              <a:t>変データも含む）にバックアッ</a:t>
            </a:r>
            <a:endParaRPr lang="en-US" altLang="ja-JP" sz="900" b="1" dirty="0">
              <a:latin typeface="+mn-ea"/>
            </a:endParaRPr>
          </a:p>
          <a:p>
            <a:pPr>
              <a:buClr>
                <a:srgbClr val="D63633"/>
              </a:buClr>
            </a:pPr>
            <a:r>
              <a:rPr lang="zh-TW" altLang="en-US" sz="900" b="1" dirty="0">
                <a:latin typeface="+mn-ea"/>
              </a:rPr>
              <a:t>                                       </a:t>
            </a:r>
            <a:r>
              <a:rPr lang="ja-JP" altLang="en-US" sz="900" b="1" dirty="0">
                <a:latin typeface="+mn-ea"/>
              </a:rPr>
              <a:t>プ電力を提供します。</a:t>
            </a:r>
          </a:p>
          <a:p>
            <a:pPr>
              <a:buClr>
                <a:srgbClr val="D63633"/>
              </a:buClr>
            </a:pPr>
            <a:r>
              <a:rPr lang="ja-JP" altLang="en-US" sz="900" b="1" dirty="0">
                <a:latin typeface="+mn-ea"/>
              </a:rPr>
              <a:t>電池の交換 </a:t>
            </a:r>
            <a:r>
              <a:rPr lang="en-US" altLang="ja-JP" sz="900" b="1" dirty="0">
                <a:solidFill>
                  <a:srgbClr val="DA4847"/>
                </a:solidFill>
                <a:latin typeface="+mn-ea"/>
              </a:rPr>
              <a:t>__________</a:t>
            </a:r>
            <a:r>
              <a:rPr lang="ja-JP" altLang="en-US" sz="900" b="1" dirty="0">
                <a:latin typeface="+mn-ea"/>
              </a:rPr>
              <a:t>不要</a:t>
            </a:r>
          </a:p>
        </p:txBody>
      </p:sp>
      <p:sp>
        <p:nvSpPr>
          <p:cNvPr id="2" name="矩形 1">
            <a:extLst>
              <a:ext uri="{FF2B5EF4-FFF2-40B4-BE49-F238E27FC236}">
                <a16:creationId xmlns:a16="http://schemas.microsoft.com/office/drawing/2014/main" id="{ED754A85-D229-E8B2-D5FA-D0A67A349511}"/>
              </a:ext>
            </a:extLst>
          </p:cNvPr>
          <p:cNvSpPr/>
          <p:nvPr/>
        </p:nvSpPr>
        <p:spPr>
          <a:xfrm>
            <a:off x="1055370" y="6035040"/>
            <a:ext cx="1230630" cy="2005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 name="文字方塊 3">
            <a:extLst>
              <a:ext uri="{FF2B5EF4-FFF2-40B4-BE49-F238E27FC236}">
                <a16:creationId xmlns:a16="http://schemas.microsoft.com/office/drawing/2014/main" id="{DEE629EC-A1EB-C08C-C219-18B350B3BE5E}"/>
              </a:ext>
            </a:extLst>
          </p:cNvPr>
          <p:cNvSpPr txBox="1"/>
          <p:nvPr/>
        </p:nvSpPr>
        <p:spPr>
          <a:xfrm>
            <a:off x="805815" y="600450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低圧引き出しユニット盤</a:t>
            </a:r>
            <a:endParaRPr lang="en-US" altLang="ja-JP" sz="1100" b="1" dirty="0">
              <a:solidFill>
                <a:srgbClr val="505051"/>
              </a:solidFill>
              <a:latin typeface="+mn-ea"/>
            </a:endParaRPr>
          </a:p>
        </p:txBody>
      </p:sp>
      <p:grpSp>
        <p:nvGrpSpPr>
          <p:cNvPr id="6" name="群組 5">
            <a:extLst>
              <a:ext uri="{FF2B5EF4-FFF2-40B4-BE49-F238E27FC236}">
                <a16:creationId xmlns:a16="http://schemas.microsoft.com/office/drawing/2014/main" id="{55364D1A-6A45-539C-C529-7431AE324348}"/>
              </a:ext>
            </a:extLst>
          </p:cNvPr>
          <p:cNvGrpSpPr/>
          <p:nvPr/>
        </p:nvGrpSpPr>
        <p:grpSpPr>
          <a:xfrm>
            <a:off x="4313968" y="6028558"/>
            <a:ext cx="1729740" cy="261610"/>
            <a:chOff x="805815" y="6004509"/>
            <a:chExt cx="1729740" cy="261610"/>
          </a:xfrm>
        </p:grpSpPr>
        <p:sp>
          <p:nvSpPr>
            <p:cNvPr id="7" name="矩形 6">
              <a:extLst>
                <a:ext uri="{FF2B5EF4-FFF2-40B4-BE49-F238E27FC236}">
                  <a16:creationId xmlns:a16="http://schemas.microsoft.com/office/drawing/2014/main" id="{40738C6D-242D-10AE-4A15-708A07801B76}"/>
                </a:ext>
              </a:extLst>
            </p:cNvPr>
            <p:cNvSpPr/>
            <p:nvPr/>
          </p:nvSpPr>
          <p:spPr>
            <a:xfrm>
              <a:off x="1055370" y="6035040"/>
              <a:ext cx="1230630" cy="2005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8" name="文字方塊 7">
              <a:extLst>
                <a:ext uri="{FF2B5EF4-FFF2-40B4-BE49-F238E27FC236}">
                  <a16:creationId xmlns:a16="http://schemas.microsoft.com/office/drawing/2014/main" id="{CAEC9100-1B5E-112E-F4BD-A0341ECC3482}"/>
                </a:ext>
              </a:extLst>
            </p:cNvPr>
            <p:cNvSpPr txBox="1"/>
            <p:nvPr/>
          </p:nvSpPr>
          <p:spPr>
            <a:xfrm>
              <a:off x="805815" y="600450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配線用遮断器</a:t>
              </a:r>
              <a:endParaRPr lang="en-US" altLang="ja-JP" sz="1100" b="1" dirty="0">
                <a:solidFill>
                  <a:srgbClr val="505051"/>
                </a:solidFill>
                <a:latin typeface="+mn-ea"/>
              </a:endParaRPr>
            </a:p>
          </p:txBody>
        </p:sp>
      </p:grpSp>
      <p:grpSp>
        <p:nvGrpSpPr>
          <p:cNvPr id="9" name="群組 8">
            <a:extLst>
              <a:ext uri="{FF2B5EF4-FFF2-40B4-BE49-F238E27FC236}">
                <a16:creationId xmlns:a16="http://schemas.microsoft.com/office/drawing/2014/main" id="{7C06E43A-B6AC-0BBF-F5AF-C5D7925FFE71}"/>
              </a:ext>
            </a:extLst>
          </p:cNvPr>
          <p:cNvGrpSpPr/>
          <p:nvPr/>
        </p:nvGrpSpPr>
        <p:grpSpPr>
          <a:xfrm>
            <a:off x="2564130" y="7081469"/>
            <a:ext cx="1729740" cy="261610"/>
            <a:chOff x="805815" y="6004509"/>
            <a:chExt cx="1729740" cy="261610"/>
          </a:xfrm>
        </p:grpSpPr>
        <p:sp>
          <p:nvSpPr>
            <p:cNvPr id="10" name="矩形 9">
              <a:extLst>
                <a:ext uri="{FF2B5EF4-FFF2-40B4-BE49-F238E27FC236}">
                  <a16:creationId xmlns:a16="http://schemas.microsoft.com/office/drawing/2014/main" id="{A4F7E873-AEFA-4B60-9FFC-93E77BB69D9C}"/>
                </a:ext>
              </a:extLst>
            </p:cNvPr>
            <p:cNvSpPr/>
            <p:nvPr/>
          </p:nvSpPr>
          <p:spPr>
            <a:xfrm>
              <a:off x="1055370" y="6035040"/>
              <a:ext cx="1230630" cy="2005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1" name="文字方塊 10">
              <a:extLst>
                <a:ext uri="{FF2B5EF4-FFF2-40B4-BE49-F238E27FC236}">
                  <a16:creationId xmlns:a16="http://schemas.microsoft.com/office/drawing/2014/main" id="{D520B304-2A17-8110-A959-C8AAFA0748AE}"/>
                </a:ext>
              </a:extLst>
            </p:cNvPr>
            <p:cNvSpPr txBox="1"/>
            <p:nvPr/>
          </p:nvSpPr>
          <p:spPr>
            <a:xfrm>
              <a:off x="805815" y="600450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低圧インバータ盤</a:t>
              </a:r>
              <a:endParaRPr lang="en-US" altLang="ja-JP" sz="1100" b="1" dirty="0">
                <a:solidFill>
                  <a:srgbClr val="505051"/>
                </a:solidFill>
                <a:latin typeface="+mn-ea"/>
              </a:endParaRPr>
            </a:p>
          </p:txBody>
        </p:sp>
      </p:grpSp>
      <p:grpSp>
        <p:nvGrpSpPr>
          <p:cNvPr id="12" name="群組 11">
            <a:extLst>
              <a:ext uri="{FF2B5EF4-FFF2-40B4-BE49-F238E27FC236}">
                <a16:creationId xmlns:a16="http://schemas.microsoft.com/office/drawing/2014/main" id="{96F0C64A-8C6C-D3EC-5D92-4FBCE06F2047}"/>
              </a:ext>
            </a:extLst>
          </p:cNvPr>
          <p:cNvGrpSpPr/>
          <p:nvPr/>
        </p:nvGrpSpPr>
        <p:grpSpPr>
          <a:xfrm>
            <a:off x="805815" y="8090588"/>
            <a:ext cx="1729740" cy="261610"/>
            <a:chOff x="805815" y="6004509"/>
            <a:chExt cx="1729740" cy="261610"/>
          </a:xfrm>
        </p:grpSpPr>
        <p:sp>
          <p:nvSpPr>
            <p:cNvPr id="13" name="矩形 12">
              <a:extLst>
                <a:ext uri="{FF2B5EF4-FFF2-40B4-BE49-F238E27FC236}">
                  <a16:creationId xmlns:a16="http://schemas.microsoft.com/office/drawing/2014/main" id="{0B8BD727-9D60-7415-E436-9630A9AA9889}"/>
                </a:ext>
              </a:extLst>
            </p:cNvPr>
            <p:cNvSpPr/>
            <p:nvPr/>
          </p:nvSpPr>
          <p:spPr>
            <a:xfrm>
              <a:off x="1055370" y="6035040"/>
              <a:ext cx="1230630" cy="2005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4" name="文字方塊 13">
              <a:extLst>
                <a:ext uri="{FF2B5EF4-FFF2-40B4-BE49-F238E27FC236}">
                  <a16:creationId xmlns:a16="http://schemas.microsoft.com/office/drawing/2014/main" id="{FEB91A4B-3A6F-AF93-E0DB-886038F2648A}"/>
                </a:ext>
              </a:extLst>
            </p:cNvPr>
            <p:cNvSpPr txBox="1"/>
            <p:nvPr/>
          </p:nvSpPr>
          <p:spPr>
            <a:xfrm>
              <a:off x="805815" y="600450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低圧電磁スイッチ</a:t>
              </a:r>
              <a:endParaRPr lang="en-US" altLang="ja-JP" sz="1100" b="1" dirty="0">
                <a:solidFill>
                  <a:srgbClr val="505051"/>
                </a:solidFill>
                <a:latin typeface="+mn-ea"/>
              </a:endParaRPr>
            </a:p>
          </p:txBody>
        </p:sp>
      </p:grpSp>
      <p:grpSp>
        <p:nvGrpSpPr>
          <p:cNvPr id="16" name="群組 15">
            <a:extLst>
              <a:ext uri="{FF2B5EF4-FFF2-40B4-BE49-F238E27FC236}">
                <a16:creationId xmlns:a16="http://schemas.microsoft.com/office/drawing/2014/main" id="{EE99A3C8-6BF7-C5EF-DD83-7642768855B3}"/>
              </a:ext>
            </a:extLst>
          </p:cNvPr>
          <p:cNvGrpSpPr/>
          <p:nvPr/>
        </p:nvGrpSpPr>
        <p:grpSpPr>
          <a:xfrm>
            <a:off x="4290663" y="8090588"/>
            <a:ext cx="1729740" cy="246221"/>
            <a:chOff x="805815" y="6004509"/>
            <a:chExt cx="1729740" cy="246221"/>
          </a:xfrm>
        </p:grpSpPr>
        <p:sp>
          <p:nvSpPr>
            <p:cNvPr id="17" name="矩形 16">
              <a:extLst>
                <a:ext uri="{FF2B5EF4-FFF2-40B4-BE49-F238E27FC236}">
                  <a16:creationId xmlns:a16="http://schemas.microsoft.com/office/drawing/2014/main" id="{5B62D0AC-AF0F-E9FC-5D13-FA0FA4C3A343}"/>
                </a:ext>
              </a:extLst>
            </p:cNvPr>
            <p:cNvSpPr/>
            <p:nvPr/>
          </p:nvSpPr>
          <p:spPr>
            <a:xfrm>
              <a:off x="1055370" y="6035040"/>
              <a:ext cx="1230630" cy="2005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8" name="文字方塊 17">
              <a:extLst>
                <a:ext uri="{FF2B5EF4-FFF2-40B4-BE49-F238E27FC236}">
                  <a16:creationId xmlns:a16="http://schemas.microsoft.com/office/drawing/2014/main" id="{2C7E78CD-591F-9766-6EB2-EE1A8F2C7FAD}"/>
                </a:ext>
              </a:extLst>
            </p:cNvPr>
            <p:cNvSpPr txBox="1"/>
            <p:nvPr/>
          </p:nvSpPr>
          <p:spPr>
            <a:xfrm>
              <a:off x="805815" y="6004509"/>
              <a:ext cx="1729740" cy="246221"/>
            </a:xfrm>
            <a:prstGeom prst="rect">
              <a:avLst/>
            </a:prstGeom>
            <a:noFill/>
          </p:spPr>
          <p:txBody>
            <a:bodyPr wrap="square">
              <a:spAutoFit/>
            </a:bodyPr>
            <a:lstStyle/>
            <a:p>
              <a:pPr algn="ctr">
                <a:buClr>
                  <a:srgbClr val="D63633"/>
                </a:buClr>
              </a:pPr>
              <a:r>
                <a:rPr lang="ja-JP" altLang="en-US" sz="1000" b="1" dirty="0">
                  <a:solidFill>
                    <a:srgbClr val="505051"/>
                  </a:solidFill>
                  <a:latin typeface="+mn-ea"/>
                </a:rPr>
                <a:t>個別のケースに応じて議論</a:t>
              </a:r>
              <a:endParaRPr lang="en-US" altLang="ja-JP" sz="1000" b="1" dirty="0">
                <a:solidFill>
                  <a:srgbClr val="505051"/>
                </a:solidFill>
                <a:latin typeface="+mn-ea"/>
              </a:endParaRPr>
            </a:p>
          </p:txBody>
        </p:sp>
      </p:grpSp>
      <p:grpSp>
        <p:nvGrpSpPr>
          <p:cNvPr id="38" name="群組 37">
            <a:extLst>
              <a:ext uri="{FF2B5EF4-FFF2-40B4-BE49-F238E27FC236}">
                <a16:creationId xmlns:a16="http://schemas.microsoft.com/office/drawing/2014/main" id="{2052D2B3-C8D9-426F-0520-8F4BAA9A053C}"/>
              </a:ext>
            </a:extLst>
          </p:cNvPr>
          <p:cNvGrpSpPr/>
          <p:nvPr/>
        </p:nvGrpSpPr>
        <p:grpSpPr>
          <a:xfrm>
            <a:off x="2559891" y="5999359"/>
            <a:ext cx="1729740" cy="259102"/>
            <a:chOff x="2559891" y="5999359"/>
            <a:chExt cx="1729740" cy="259102"/>
          </a:xfrm>
        </p:grpSpPr>
        <p:sp>
          <p:nvSpPr>
            <p:cNvPr id="36" name="矩形 35">
              <a:extLst>
                <a:ext uri="{FF2B5EF4-FFF2-40B4-BE49-F238E27FC236}">
                  <a16:creationId xmlns:a16="http://schemas.microsoft.com/office/drawing/2014/main" id="{33A7E6D1-2516-DC3B-653C-835EABD2CFE7}"/>
                </a:ext>
              </a:extLst>
            </p:cNvPr>
            <p:cNvSpPr/>
            <p:nvPr/>
          </p:nvSpPr>
          <p:spPr>
            <a:xfrm>
              <a:off x="2809446" y="6057912"/>
              <a:ext cx="1230630" cy="200549"/>
            </a:xfrm>
            <a:prstGeom prst="rect">
              <a:avLst/>
            </a:prstGeom>
            <a:solidFill>
              <a:srgbClr val="ECD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7" name="文字方塊 36">
              <a:extLst>
                <a:ext uri="{FF2B5EF4-FFF2-40B4-BE49-F238E27FC236}">
                  <a16:creationId xmlns:a16="http://schemas.microsoft.com/office/drawing/2014/main" id="{E47EBE80-78EA-070F-D40B-47DE6305E7D1}"/>
                </a:ext>
              </a:extLst>
            </p:cNvPr>
            <p:cNvSpPr txBox="1"/>
            <p:nvPr/>
          </p:nvSpPr>
          <p:spPr>
            <a:xfrm>
              <a:off x="2559891" y="5999359"/>
              <a:ext cx="1729740" cy="246221"/>
            </a:xfrm>
            <a:prstGeom prst="rect">
              <a:avLst/>
            </a:prstGeom>
            <a:noFill/>
          </p:spPr>
          <p:txBody>
            <a:bodyPr wrap="square">
              <a:spAutoFit/>
            </a:bodyPr>
            <a:lstStyle/>
            <a:p>
              <a:pPr algn="ctr">
                <a:buClr>
                  <a:srgbClr val="D63633"/>
                </a:buClr>
              </a:pPr>
              <a:r>
                <a:rPr lang="ja-JP" altLang="en-US" sz="1000" b="1" dirty="0">
                  <a:solidFill>
                    <a:srgbClr val="505051"/>
                  </a:solidFill>
                  <a:latin typeface="+mn-ea"/>
                </a:rPr>
                <a:t>エアサーキットブレーカー</a:t>
              </a:r>
              <a:endParaRPr lang="en-US" altLang="ja-JP" sz="1000" b="1" dirty="0">
                <a:solidFill>
                  <a:srgbClr val="505051"/>
                </a:solidFill>
                <a:latin typeface="+mn-ea"/>
              </a:endParaRPr>
            </a:p>
          </p:txBody>
        </p:sp>
      </p:grpSp>
      <p:grpSp>
        <p:nvGrpSpPr>
          <p:cNvPr id="42" name="群組 41">
            <a:extLst>
              <a:ext uri="{FF2B5EF4-FFF2-40B4-BE49-F238E27FC236}">
                <a16:creationId xmlns:a16="http://schemas.microsoft.com/office/drawing/2014/main" id="{DAC46AFA-2936-351A-8B3F-B03FBB4DE60E}"/>
              </a:ext>
            </a:extLst>
          </p:cNvPr>
          <p:cNvGrpSpPr/>
          <p:nvPr/>
        </p:nvGrpSpPr>
        <p:grpSpPr>
          <a:xfrm>
            <a:off x="4313968" y="7081469"/>
            <a:ext cx="1729740" cy="261610"/>
            <a:chOff x="4313968" y="7081469"/>
            <a:chExt cx="1729740" cy="261610"/>
          </a:xfrm>
        </p:grpSpPr>
        <p:sp>
          <p:nvSpPr>
            <p:cNvPr id="40" name="矩形 39">
              <a:extLst>
                <a:ext uri="{FF2B5EF4-FFF2-40B4-BE49-F238E27FC236}">
                  <a16:creationId xmlns:a16="http://schemas.microsoft.com/office/drawing/2014/main" id="{01BC0F81-F94D-6375-E720-8BE53BE8651E}"/>
                </a:ext>
              </a:extLst>
            </p:cNvPr>
            <p:cNvSpPr/>
            <p:nvPr/>
          </p:nvSpPr>
          <p:spPr>
            <a:xfrm>
              <a:off x="4509738" y="7121770"/>
              <a:ext cx="1230630" cy="200549"/>
            </a:xfrm>
            <a:prstGeom prst="rect">
              <a:avLst/>
            </a:prstGeom>
            <a:solidFill>
              <a:srgbClr val="ECD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1" name="文字方塊 40">
              <a:extLst>
                <a:ext uri="{FF2B5EF4-FFF2-40B4-BE49-F238E27FC236}">
                  <a16:creationId xmlns:a16="http://schemas.microsoft.com/office/drawing/2014/main" id="{0644868E-6D98-7FCD-F595-33575ECC2639}"/>
                </a:ext>
              </a:extLst>
            </p:cNvPr>
            <p:cNvSpPr txBox="1"/>
            <p:nvPr/>
          </p:nvSpPr>
          <p:spPr>
            <a:xfrm>
              <a:off x="4313968" y="708146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低圧空調制御盤</a:t>
              </a:r>
              <a:endParaRPr lang="en-US" altLang="ja-JP" sz="1100" b="1" dirty="0">
                <a:solidFill>
                  <a:srgbClr val="505051"/>
                </a:solidFill>
                <a:latin typeface="+mn-ea"/>
              </a:endParaRPr>
            </a:p>
          </p:txBody>
        </p:sp>
      </p:grpSp>
      <p:grpSp>
        <p:nvGrpSpPr>
          <p:cNvPr id="43" name="群組 42">
            <a:extLst>
              <a:ext uri="{FF2B5EF4-FFF2-40B4-BE49-F238E27FC236}">
                <a16:creationId xmlns:a16="http://schemas.microsoft.com/office/drawing/2014/main" id="{2887C8B1-621F-FFBD-B14F-4BBC78595802}"/>
              </a:ext>
            </a:extLst>
          </p:cNvPr>
          <p:cNvGrpSpPr/>
          <p:nvPr/>
        </p:nvGrpSpPr>
        <p:grpSpPr>
          <a:xfrm>
            <a:off x="2584228" y="8085266"/>
            <a:ext cx="1729740" cy="261610"/>
            <a:chOff x="4313968" y="7081469"/>
            <a:chExt cx="1729740" cy="261610"/>
          </a:xfrm>
        </p:grpSpPr>
        <p:sp>
          <p:nvSpPr>
            <p:cNvPr id="44" name="矩形 43">
              <a:extLst>
                <a:ext uri="{FF2B5EF4-FFF2-40B4-BE49-F238E27FC236}">
                  <a16:creationId xmlns:a16="http://schemas.microsoft.com/office/drawing/2014/main" id="{C759B0A4-00F3-088D-1C3E-B562F830C868}"/>
                </a:ext>
              </a:extLst>
            </p:cNvPr>
            <p:cNvSpPr/>
            <p:nvPr/>
          </p:nvSpPr>
          <p:spPr>
            <a:xfrm>
              <a:off x="4509738" y="7121770"/>
              <a:ext cx="1230630" cy="200549"/>
            </a:xfrm>
            <a:prstGeom prst="rect">
              <a:avLst/>
            </a:prstGeom>
            <a:solidFill>
              <a:srgbClr val="ECD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5" name="文字方塊 44">
              <a:extLst>
                <a:ext uri="{FF2B5EF4-FFF2-40B4-BE49-F238E27FC236}">
                  <a16:creationId xmlns:a16="http://schemas.microsoft.com/office/drawing/2014/main" id="{C2090911-3B12-3A26-24F7-2610E1A4D459}"/>
                </a:ext>
              </a:extLst>
            </p:cNvPr>
            <p:cNvSpPr txBox="1"/>
            <p:nvPr/>
          </p:nvSpPr>
          <p:spPr>
            <a:xfrm>
              <a:off x="4313968" y="708146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低圧電磁接触器</a:t>
              </a:r>
              <a:endParaRPr lang="en-US" altLang="ja-JP" sz="1100" b="1" dirty="0">
                <a:solidFill>
                  <a:srgbClr val="505051"/>
                </a:solidFill>
                <a:latin typeface="+mn-ea"/>
              </a:endParaRPr>
            </a:p>
          </p:txBody>
        </p:sp>
      </p:grpSp>
      <p:grpSp>
        <p:nvGrpSpPr>
          <p:cNvPr id="46" name="群組 45">
            <a:extLst>
              <a:ext uri="{FF2B5EF4-FFF2-40B4-BE49-F238E27FC236}">
                <a16:creationId xmlns:a16="http://schemas.microsoft.com/office/drawing/2014/main" id="{1A58BB45-428A-18A4-0692-3035572181D0}"/>
              </a:ext>
            </a:extLst>
          </p:cNvPr>
          <p:cNvGrpSpPr/>
          <p:nvPr/>
        </p:nvGrpSpPr>
        <p:grpSpPr>
          <a:xfrm>
            <a:off x="805815" y="7076730"/>
            <a:ext cx="1729740" cy="261610"/>
            <a:chOff x="4313968" y="7081469"/>
            <a:chExt cx="1729740" cy="261610"/>
          </a:xfrm>
        </p:grpSpPr>
        <p:sp>
          <p:nvSpPr>
            <p:cNvPr id="47" name="矩形 46">
              <a:extLst>
                <a:ext uri="{FF2B5EF4-FFF2-40B4-BE49-F238E27FC236}">
                  <a16:creationId xmlns:a16="http://schemas.microsoft.com/office/drawing/2014/main" id="{8742E08A-22F8-E654-93BE-5A902FB315A6}"/>
                </a:ext>
              </a:extLst>
            </p:cNvPr>
            <p:cNvSpPr/>
            <p:nvPr/>
          </p:nvSpPr>
          <p:spPr>
            <a:xfrm>
              <a:off x="4509738" y="7121770"/>
              <a:ext cx="1230630" cy="200549"/>
            </a:xfrm>
            <a:prstGeom prst="rect">
              <a:avLst/>
            </a:prstGeom>
            <a:solidFill>
              <a:srgbClr val="ECD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8" name="文字方塊 47">
              <a:extLst>
                <a:ext uri="{FF2B5EF4-FFF2-40B4-BE49-F238E27FC236}">
                  <a16:creationId xmlns:a16="http://schemas.microsoft.com/office/drawing/2014/main" id="{FEBB0728-DBA7-A34B-9C18-8EDDE7073505}"/>
                </a:ext>
              </a:extLst>
            </p:cNvPr>
            <p:cNvSpPr txBox="1"/>
            <p:nvPr/>
          </p:nvSpPr>
          <p:spPr>
            <a:xfrm>
              <a:off x="4313968" y="7081469"/>
              <a:ext cx="1729740" cy="261610"/>
            </a:xfrm>
            <a:prstGeom prst="rect">
              <a:avLst/>
            </a:prstGeom>
            <a:noFill/>
          </p:spPr>
          <p:txBody>
            <a:bodyPr wrap="square">
              <a:spAutoFit/>
            </a:bodyPr>
            <a:lstStyle/>
            <a:p>
              <a:pPr algn="ctr">
                <a:buClr>
                  <a:srgbClr val="D63633"/>
                </a:buClr>
              </a:pPr>
              <a:r>
                <a:rPr lang="ja-JP" altLang="en-US" sz="1100" b="1" dirty="0">
                  <a:solidFill>
                    <a:srgbClr val="505051"/>
                  </a:solidFill>
                  <a:latin typeface="+mn-ea"/>
                </a:rPr>
                <a:t>低圧コンデンサ盤</a:t>
              </a:r>
              <a:endParaRPr lang="en-US" altLang="ja-JP" sz="1100" b="1" dirty="0">
                <a:solidFill>
                  <a:srgbClr val="505051"/>
                </a:solidFill>
                <a:latin typeface="+mn-ea"/>
              </a:endParaRPr>
            </a:p>
          </p:txBody>
        </p:sp>
      </p:grpSp>
      <p:sp>
        <p:nvSpPr>
          <p:cNvPr id="49" name="矩形 48">
            <a:extLst>
              <a:ext uri="{FF2B5EF4-FFF2-40B4-BE49-F238E27FC236}">
                <a16:creationId xmlns:a16="http://schemas.microsoft.com/office/drawing/2014/main" id="{308E5563-59FB-5B22-BDB2-A864B255C525}"/>
              </a:ext>
            </a:extLst>
          </p:cNvPr>
          <p:cNvSpPr/>
          <p:nvPr/>
        </p:nvSpPr>
        <p:spPr>
          <a:xfrm>
            <a:off x="2559891" y="4972941"/>
            <a:ext cx="1612059" cy="220870"/>
          </a:xfrm>
          <a:prstGeom prst="rect">
            <a:avLst/>
          </a:prstGeom>
          <a:solidFill>
            <a:srgbClr val="E7E7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50" name="文字方塊 49">
            <a:extLst>
              <a:ext uri="{FF2B5EF4-FFF2-40B4-BE49-F238E27FC236}">
                <a16:creationId xmlns:a16="http://schemas.microsoft.com/office/drawing/2014/main" id="{798DCAD3-F0ED-7E31-2C7E-E60F973E35FF}"/>
              </a:ext>
            </a:extLst>
          </p:cNvPr>
          <p:cNvSpPr txBox="1"/>
          <p:nvPr/>
        </p:nvSpPr>
        <p:spPr>
          <a:xfrm>
            <a:off x="2024641" y="4971956"/>
            <a:ext cx="2670542" cy="253916"/>
          </a:xfrm>
          <a:prstGeom prst="rect">
            <a:avLst/>
          </a:prstGeom>
          <a:noFill/>
        </p:spPr>
        <p:txBody>
          <a:bodyPr wrap="square">
            <a:spAutoFit/>
          </a:bodyPr>
          <a:lstStyle/>
          <a:p>
            <a:pPr algn="ctr">
              <a:buClr>
                <a:srgbClr val="D63633"/>
              </a:buClr>
            </a:pPr>
            <a:r>
              <a:rPr lang="ja-JP" altLang="en-US" sz="1050" b="1" dirty="0">
                <a:solidFill>
                  <a:srgbClr val="636162"/>
                </a:solidFill>
                <a:latin typeface="+mn-ea"/>
              </a:rPr>
              <a:t>さまざまな種類の配電盤に取り付け可能</a:t>
            </a:r>
            <a:endParaRPr lang="en-US" altLang="ja-JP" sz="1050" b="1" dirty="0">
              <a:solidFill>
                <a:srgbClr val="636162"/>
              </a:solidFill>
              <a:latin typeface="+mn-ea"/>
            </a:endParaRPr>
          </a:p>
        </p:txBody>
      </p:sp>
      <p:grpSp>
        <p:nvGrpSpPr>
          <p:cNvPr id="53" name="群組 52">
            <a:extLst>
              <a:ext uri="{FF2B5EF4-FFF2-40B4-BE49-F238E27FC236}">
                <a16:creationId xmlns:a16="http://schemas.microsoft.com/office/drawing/2014/main" id="{71BC330F-2393-2439-FA2C-88003819C883}"/>
              </a:ext>
            </a:extLst>
          </p:cNvPr>
          <p:cNvGrpSpPr/>
          <p:nvPr/>
        </p:nvGrpSpPr>
        <p:grpSpPr>
          <a:xfrm>
            <a:off x="3892593" y="4533698"/>
            <a:ext cx="957537" cy="323165"/>
            <a:chOff x="3892593" y="4533698"/>
            <a:chExt cx="957537" cy="323165"/>
          </a:xfrm>
        </p:grpSpPr>
        <p:sp>
          <p:nvSpPr>
            <p:cNvPr id="51" name="矩形 50">
              <a:extLst>
                <a:ext uri="{FF2B5EF4-FFF2-40B4-BE49-F238E27FC236}">
                  <a16:creationId xmlns:a16="http://schemas.microsoft.com/office/drawing/2014/main" id="{5ADE04E7-E8FA-88FF-6D59-7E064C0CC170}"/>
                </a:ext>
              </a:extLst>
            </p:cNvPr>
            <p:cNvSpPr/>
            <p:nvPr/>
          </p:nvSpPr>
          <p:spPr>
            <a:xfrm>
              <a:off x="3944779" y="4559597"/>
              <a:ext cx="780216" cy="220870"/>
            </a:xfrm>
            <a:prstGeom prst="rect">
              <a:avLst/>
            </a:prstGeom>
            <a:solidFill>
              <a:srgbClr val="E7E7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52" name="文字方塊 51">
              <a:extLst>
                <a:ext uri="{FF2B5EF4-FFF2-40B4-BE49-F238E27FC236}">
                  <a16:creationId xmlns:a16="http://schemas.microsoft.com/office/drawing/2014/main" id="{E8FBB321-19EE-BCD8-3A09-278F393AB516}"/>
                </a:ext>
              </a:extLst>
            </p:cNvPr>
            <p:cNvSpPr txBox="1"/>
            <p:nvPr/>
          </p:nvSpPr>
          <p:spPr>
            <a:xfrm>
              <a:off x="3892593" y="4533698"/>
              <a:ext cx="957537" cy="323165"/>
            </a:xfrm>
            <a:prstGeom prst="rect">
              <a:avLst/>
            </a:prstGeom>
            <a:noFill/>
          </p:spPr>
          <p:txBody>
            <a:bodyPr wrap="square">
              <a:spAutoFit/>
            </a:bodyPr>
            <a:lstStyle/>
            <a:p>
              <a:pPr algn="ctr">
                <a:buClr>
                  <a:srgbClr val="D63633"/>
                </a:buClr>
              </a:pPr>
              <a:r>
                <a:rPr lang="ja-JP" altLang="en-US" sz="1500" b="1" dirty="0">
                  <a:solidFill>
                    <a:srgbClr val="4A4B4C"/>
                  </a:solidFill>
                  <a:latin typeface="+mn-ea"/>
                </a:rPr>
                <a:t>適用対象</a:t>
              </a:r>
              <a:endParaRPr lang="en-US" altLang="ja-JP" sz="1500" b="1" dirty="0">
                <a:solidFill>
                  <a:srgbClr val="4A4B4C"/>
                </a:solidFill>
                <a:latin typeface="+mn-ea"/>
              </a:endParaRPr>
            </a:p>
          </p:txBody>
        </p:sp>
      </p:grpSp>
    </p:spTree>
    <p:extLst>
      <p:ext uri="{BB962C8B-B14F-4D97-AF65-F5344CB8AC3E}">
        <p14:creationId xmlns:p14="http://schemas.microsoft.com/office/powerpoint/2010/main" val="916462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圖片 12">
            <a:extLst>
              <a:ext uri="{FF2B5EF4-FFF2-40B4-BE49-F238E27FC236}">
                <a16:creationId xmlns:a16="http://schemas.microsoft.com/office/drawing/2014/main" id="{F9A6EB29-3A6E-DFE1-F5DD-C442114B430B}"/>
              </a:ext>
            </a:extLst>
          </p:cNvPr>
          <p:cNvPicPr>
            <a:picLocks noChangeAspect="1"/>
          </p:cNvPicPr>
          <p:nvPr/>
        </p:nvPicPr>
        <p:blipFill>
          <a:blip r:embed="rId2"/>
          <a:stretch>
            <a:fillRect/>
          </a:stretch>
        </p:blipFill>
        <p:spPr>
          <a:xfrm>
            <a:off x="0" y="0"/>
            <a:ext cx="6858000" cy="8734245"/>
          </a:xfrm>
          <a:prstGeom prst="rect">
            <a:avLst/>
          </a:prstGeom>
        </p:spPr>
      </p:pic>
      <p:pic>
        <p:nvPicPr>
          <p:cNvPr id="9" name="圖片 8">
            <a:extLst>
              <a:ext uri="{FF2B5EF4-FFF2-40B4-BE49-F238E27FC236}">
                <a16:creationId xmlns:a16="http://schemas.microsoft.com/office/drawing/2014/main" id="{D0D77184-A481-DAD9-7C1D-BD409A38A662}"/>
              </a:ext>
            </a:extLst>
          </p:cNvPr>
          <p:cNvPicPr>
            <a:picLocks noChangeAspect="1"/>
          </p:cNvPicPr>
          <p:nvPr/>
        </p:nvPicPr>
        <p:blipFill>
          <a:blip r:embed="rId3"/>
          <a:stretch>
            <a:fillRect/>
          </a:stretch>
        </p:blipFill>
        <p:spPr>
          <a:xfrm>
            <a:off x="0" y="6024113"/>
            <a:ext cx="6858000" cy="3881887"/>
          </a:xfrm>
          <a:prstGeom prst="rect">
            <a:avLst/>
          </a:prstGeom>
        </p:spPr>
      </p:pic>
      <p:pic>
        <p:nvPicPr>
          <p:cNvPr id="4" name="圖片 3" descr="一張含有 字型, 文字, 圖形, 標誌 的圖片&#10;&#10;自動產生的描述">
            <a:extLst>
              <a:ext uri="{FF2B5EF4-FFF2-40B4-BE49-F238E27FC236}">
                <a16:creationId xmlns:a16="http://schemas.microsoft.com/office/drawing/2014/main" id="{3C128696-7602-9157-3504-78605EA89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82" y="6400398"/>
            <a:ext cx="2880000" cy="602510"/>
          </a:xfrm>
          <a:prstGeom prst="rect">
            <a:avLst/>
          </a:prstGeom>
        </p:spPr>
      </p:pic>
    </p:spTree>
    <p:extLst>
      <p:ext uri="{BB962C8B-B14F-4D97-AF65-F5344CB8AC3E}">
        <p14:creationId xmlns:p14="http://schemas.microsoft.com/office/powerpoint/2010/main" val="3096589469"/>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1718</TotalTime>
  <Words>5418</Words>
  <Application>Microsoft Office PowerPoint</Application>
  <PresentationFormat>A4 紙張 (210x297 公釐)</PresentationFormat>
  <Paragraphs>406</Paragraphs>
  <Slides>11</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11</vt:i4>
      </vt:variant>
    </vt:vector>
  </HeadingPairs>
  <TitlesOfParts>
    <vt:vector size="18" baseType="lpstr">
      <vt:lpstr>Söhne</vt:lpstr>
      <vt:lpstr>Yu Gothic</vt:lpstr>
      <vt:lpstr>Arial</vt:lpstr>
      <vt:lpstr>Calibri</vt:lpstr>
      <vt:lpstr>Calibri Light</vt:lpstr>
      <vt:lpstr>Wingdings</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Thomas Lin</dc:creator>
  <cp:lastModifiedBy>Catherine Chen</cp:lastModifiedBy>
  <cp:revision>257</cp:revision>
  <dcterms:created xsi:type="dcterms:W3CDTF">2023-05-19T02:14:13Z</dcterms:created>
  <dcterms:modified xsi:type="dcterms:W3CDTF">2024-02-22T03:02:35Z</dcterms:modified>
</cp:coreProperties>
</file>